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39.jpg" ContentType="image/jpeg"/>
  <Override PartName="/ppt/media/image40.jpg" ContentType="image/jpeg"/>
  <Override PartName="/ppt/media/image43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99" r:id="rId2"/>
    <p:sldId id="258" r:id="rId3"/>
    <p:sldId id="260" r:id="rId4"/>
    <p:sldId id="259" r:id="rId5"/>
    <p:sldId id="296" r:id="rId6"/>
    <p:sldId id="301" r:id="rId7"/>
    <p:sldId id="302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304" r:id="rId19"/>
    <p:sldId id="305" r:id="rId20"/>
    <p:sldId id="306" r:id="rId21"/>
    <p:sldId id="308" r:id="rId22"/>
    <p:sldId id="274" r:id="rId23"/>
    <p:sldId id="275" r:id="rId24"/>
    <p:sldId id="276" r:id="rId25"/>
    <p:sldId id="277" r:id="rId26"/>
    <p:sldId id="278" r:id="rId27"/>
    <p:sldId id="307" r:id="rId28"/>
    <p:sldId id="279" r:id="rId29"/>
    <p:sldId id="280" r:id="rId30"/>
    <p:sldId id="281" r:id="rId31"/>
    <p:sldId id="282" r:id="rId32"/>
    <p:sldId id="283" r:id="rId33"/>
    <p:sldId id="310" r:id="rId34"/>
    <p:sldId id="311" r:id="rId35"/>
    <p:sldId id="312" r:id="rId36"/>
    <p:sldId id="284" r:id="rId37"/>
    <p:sldId id="285" r:id="rId38"/>
    <p:sldId id="309" r:id="rId39"/>
    <p:sldId id="286" r:id="rId40"/>
    <p:sldId id="287" r:id="rId41"/>
    <p:sldId id="313" r:id="rId42"/>
    <p:sldId id="316" r:id="rId43"/>
    <p:sldId id="315" r:id="rId44"/>
    <p:sldId id="314" r:id="rId45"/>
    <p:sldId id="317" r:id="rId46"/>
    <p:sldId id="319" r:id="rId47"/>
    <p:sldId id="320" r:id="rId48"/>
    <p:sldId id="321" r:id="rId49"/>
    <p:sldId id="322" r:id="rId50"/>
    <p:sldId id="289" r:id="rId51"/>
    <p:sldId id="323" r:id="rId52"/>
    <p:sldId id="290" r:id="rId53"/>
    <p:sldId id="292" r:id="rId54"/>
    <p:sldId id="324" r:id="rId55"/>
    <p:sldId id="325" r:id="rId56"/>
    <p:sldId id="326" r:id="rId57"/>
    <p:sldId id="330" r:id="rId58"/>
    <p:sldId id="329" r:id="rId59"/>
    <p:sldId id="328" r:id="rId60"/>
    <p:sldId id="327" r:id="rId61"/>
    <p:sldId id="333" r:id="rId62"/>
    <p:sldId id="332" r:id="rId63"/>
    <p:sldId id="335" r:id="rId64"/>
    <p:sldId id="331" r:id="rId65"/>
    <p:sldId id="334" r:id="rId66"/>
    <p:sldId id="336" r:id="rId67"/>
    <p:sldId id="344" r:id="rId68"/>
    <p:sldId id="343" r:id="rId69"/>
    <p:sldId id="342" r:id="rId70"/>
    <p:sldId id="341" r:id="rId71"/>
    <p:sldId id="340" r:id="rId72"/>
    <p:sldId id="339" r:id="rId73"/>
    <p:sldId id="338" r:id="rId74"/>
    <p:sldId id="337" r:id="rId75"/>
    <p:sldId id="346" r:id="rId76"/>
    <p:sldId id="345" r:id="rId77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57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40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3899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61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6767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449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7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679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4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11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238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88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76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6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30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2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64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ru.wikipedia.org/wiki/%D0%A1%D0%B8%D1%81%D1%82%D0%B5%D0%BC%D0%B0" TargetMode="External"/><Relationship Id="rId4" Type="http://schemas.openxmlformats.org/officeDocument/2006/relationships/hyperlink" Target="https://ru.wikipedia.org/wiki/%D0%94%D0%BE%D0%BA%D1%83%D0%BC%D0%B5%D0%BD%D1%82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D837B4-1EF8-4DB9-BB57-9185358D7096}"/>
              </a:ext>
            </a:extLst>
          </p:cNvPr>
          <p:cNvSpPr txBox="1"/>
          <p:nvPr/>
        </p:nvSpPr>
        <p:spPr>
          <a:xfrm>
            <a:off x="1450019" y="3962400"/>
            <a:ext cx="8001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i="1" spc="-10" dirty="0">
                <a:solidFill>
                  <a:srgbClr val="00B0F0"/>
                </a:solidFill>
                <a:latin typeface="Arial"/>
                <a:cs typeface="Arial"/>
              </a:rPr>
              <a:t>Лектор: Ивахник Дмитрий Евгеньевич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354965" algn="l"/>
                <a:tab pos="355600" algn="l"/>
              </a:tabLst>
            </a:pPr>
            <a:r>
              <a:rPr lang="ru-RU" spc="-45" dirty="0">
                <a:solidFill>
                  <a:srgbClr val="00B0F0"/>
                </a:solidFill>
                <a:latin typeface="Arial"/>
                <a:cs typeface="Arial"/>
              </a:rPr>
              <a:t>кандидат экономических наук, доцент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49DFE9-1E59-4B04-A670-53F4DDC18E5F}"/>
              </a:ext>
            </a:extLst>
          </p:cNvPr>
          <p:cNvSpPr/>
          <p:nvPr/>
        </p:nvSpPr>
        <p:spPr>
          <a:xfrm>
            <a:off x="1450019" y="2054186"/>
            <a:ext cx="9220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spc="-45" dirty="0">
                <a:latin typeface="Calibri Light"/>
                <a:cs typeface="Calibri Light"/>
              </a:rPr>
              <a:t>Анализ</a:t>
            </a:r>
            <a:r>
              <a:rPr lang="ru-RU" sz="4800" spc="-170" dirty="0">
                <a:latin typeface="Calibri Light"/>
                <a:cs typeface="Calibri Light"/>
              </a:rPr>
              <a:t> </a:t>
            </a:r>
            <a:r>
              <a:rPr lang="ru-RU" sz="4800" dirty="0">
                <a:latin typeface="Calibri Light"/>
                <a:cs typeface="Calibri Light"/>
              </a:rPr>
              <a:t>и</a:t>
            </a:r>
            <a:r>
              <a:rPr lang="ru-RU" sz="4800" spc="-114" dirty="0">
                <a:latin typeface="Calibri Light"/>
                <a:cs typeface="Calibri Light"/>
              </a:rPr>
              <a:t> </a:t>
            </a:r>
            <a:r>
              <a:rPr lang="ru-RU" sz="4800" spc="-45" dirty="0">
                <a:latin typeface="Calibri Light"/>
                <a:cs typeface="Calibri Light"/>
              </a:rPr>
              <a:t>концептуальное </a:t>
            </a:r>
            <a:r>
              <a:rPr lang="ru-RU" sz="4800" spc="-1340" dirty="0">
                <a:latin typeface="Calibri Light"/>
                <a:cs typeface="Calibri Light"/>
              </a:rPr>
              <a:t> </a:t>
            </a:r>
            <a:r>
              <a:rPr lang="ru-RU" sz="4800" spc="-50" dirty="0">
                <a:latin typeface="Calibri Light"/>
                <a:cs typeface="Calibri Light"/>
              </a:rPr>
              <a:t>моделирование</a:t>
            </a:r>
            <a:r>
              <a:rPr lang="ru-RU" sz="4800" spc="-170" dirty="0">
                <a:latin typeface="Calibri Light"/>
                <a:cs typeface="Calibri Light"/>
              </a:rPr>
              <a:t> </a:t>
            </a:r>
            <a:r>
              <a:rPr lang="ru-RU" sz="4800" spc="-35" dirty="0">
                <a:latin typeface="Calibri Light"/>
                <a:cs typeface="Calibri Light"/>
              </a:rPr>
              <a:t>систем</a:t>
            </a:r>
            <a:endParaRPr lang="ru-RU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28800" y="782619"/>
            <a:ext cx="6424295" cy="329565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>
              <a:spcBef>
                <a:spcPts val="90"/>
              </a:spcBef>
            </a:pPr>
            <a:r>
              <a:rPr sz="2000" b="1" spc="-10" dirty="0">
                <a:latin typeface="Times New Roman"/>
                <a:cs typeface="Times New Roman"/>
              </a:rPr>
              <a:t>Документирование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этапов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разработки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с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помощью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UML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871" y="1315366"/>
            <a:ext cx="8718930" cy="40186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752600" y="772899"/>
            <a:ext cx="51263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spc="-5" dirty="0">
                <a:latin typeface="Times New Roman"/>
                <a:cs typeface="Times New Roman"/>
              </a:rPr>
              <a:t>Представления</a:t>
            </a:r>
            <a:r>
              <a:rPr b="1" i="1" spc="-70" dirty="0">
                <a:latin typeface="Times New Roman"/>
                <a:cs typeface="Times New Roman"/>
              </a:rPr>
              <a:t> </a:t>
            </a:r>
            <a:r>
              <a:rPr b="1" i="1" spc="-20" dirty="0">
                <a:latin typeface="Times New Roman"/>
                <a:cs typeface="Times New Roman"/>
              </a:rPr>
              <a:t>модели</a:t>
            </a:r>
            <a:r>
              <a:rPr b="1" i="1" spc="3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и</a:t>
            </a:r>
            <a:r>
              <a:rPr b="1" i="1" spc="-15" dirty="0">
                <a:latin typeface="Times New Roman"/>
                <a:cs typeface="Times New Roman"/>
              </a:rPr>
              <a:t> </a:t>
            </a:r>
            <a:r>
              <a:rPr b="1" i="1" spc="-5" dirty="0">
                <a:latin typeface="Times New Roman"/>
                <a:cs typeface="Times New Roman"/>
              </a:rPr>
              <a:t>диаграммы</a:t>
            </a:r>
            <a:r>
              <a:rPr b="1" i="1" spc="-3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в</a:t>
            </a:r>
            <a:r>
              <a:rPr b="1" i="1" spc="-10" dirty="0">
                <a:latin typeface="Times New Roman"/>
                <a:cs typeface="Times New Roman"/>
              </a:rPr>
              <a:t> </a:t>
            </a:r>
            <a:r>
              <a:rPr b="1" i="1" spc="-15" dirty="0">
                <a:latin typeface="Times New Roman"/>
                <a:cs typeface="Times New Roman"/>
              </a:rPr>
              <a:t>языке</a:t>
            </a:r>
            <a:r>
              <a:rPr b="1" i="1" spc="-10" dirty="0">
                <a:latin typeface="Times New Roman"/>
                <a:cs typeface="Times New Roman"/>
              </a:rPr>
              <a:t> </a:t>
            </a:r>
            <a:r>
              <a:rPr b="1" i="1" dirty="0">
                <a:latin typeface="Times New Roman"/>
                <a:cs typeface="Times New Roman"/>
              </a:rPr>
              <a:t>UML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219200"/>
            <a:ext cx="6090621" cy="52696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61211" y="1173860"/>
            <a:ext cx="287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Процесс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моделирования</a:t>
            </a:r>
            <a:endParaRPr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3648" y="1773988"/>
            <a:ext cx="6131379" cy="45968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82A27B-F290-4372-98FB-71E412A83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91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99864E-87EA-4F71-9E85-B0337D954B08}"/>
              </a:ext>
            </a:extLst>
          </p:cNvPr>
          <p:cNvSpPr/>
          <p:nvPr/>
        </p:nvSpPr>
        <p:spPr>
          <a:xfrm>
            <a:off x="533400" y="990600"/>
            <a:ext cx="8610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Bef>
                <a:spcPts val="600"/>
              </a:spcBef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Событие 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event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–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происшествие, случившееся в определенный момент времени. Другими словами,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события –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 внешние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воздействия. Например, Кнопка нажата или Рейс вылетел. События происходят в результате выполнения некоторого действия 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системе или ее окружении, поэтому в описании задачи они часто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соответствуют</a:t>
            </a:r>
            <a:r>
              <a:rPr lang="ru-RU" spc="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глаголам</a:t>
            </a:r>
            <a:r>
              <a:rPr lang="ru-RU" spc="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прошедшем</a:t>
            </a:r>
            <a:r>
              <a:rPr lang="ru-RU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времени</a:t>
            </a:r>
            <a:r>
              <a:rPr lang="ru-RU" spc="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(питание</a:t>
            </a:r>
            <a:r>
              <a:rPr lang="ru-RU" spc="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включено) или выполнению некоторого условия (температура опустилась).</a:t>
            </a:r>
          </a:p>
          <a:p>
            <a:pPr marL="138430" marR="97155" algn="just">
              <a:spcAft>
                <a:spcPts val="0"/>
              </a:spcAft>
            </a:pPr>
            <a:endParaRPr lang="ru-RU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Состояние 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state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абстракция значений и связей объекта, то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есть множества значений и связей группируются в состояние 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соответствии с массовым поведением объектов. Состояние описывает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отклик объекта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получаемые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события.</a:t>
            </a:r>
          </a:p>
          <a:p>
            <a:pPr marL="138430" marR="9715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формулировке задач состояния часто соответствуют глаголам или деепричастиям (ожидает, дозванивается) или выполнению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некоторого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условия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(включен,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ниже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точки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замерзания).</a:t>
            </a:r>
          </a:p>
          <a:p>
            <a:pPr marL="138430" marR="9715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Объекты класса обладают конечным числом возможных состояний. В конкретный момент времени каждый объект может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находиться ровно в одном состоянии. В течение времени своего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существования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объекты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могут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проходить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через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одно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или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несколько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состояний.</a:t>
            </a:r>
          </a:p>
        </p:txBody>
      </p:sp>
    </p:spTree>
    <p:extLst>
      <p:ext uri="{BB962C8B-B14F-4D97-AF65-F5344CB8AC3E}">
        <p14:creationId xmlns:p14="http://schemas.microsoft.com/office/powerpoint/2010/main" val="250495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2191999" cy="6857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8F0582-5DBB-45F9-877C-78D4CC7E4728}"/>
              </a:ext>
            </a:extLst>
          </p:cNvPr>
          <p:cNvSpPr txBox="1"/>
          <p:nvPr/>
        </p:nvSpPr>
        <p:spPr>
          <a:xfrm>
            <a:off x="533400" y="63246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Начальное и конечное состояния – это типы </a:t>
            </a:r>
            <a:r>
              <a:rPr lang="ru-RU" dirty="0" err="1">
                <a:solidFill>
                  <a:srgbClr val="FF0000"/>
                </a:solidFill>
              </a:rPr>
              <a:t>псевдосостояний</a:t>
            </a:r>
            <a:endParaRPr lang="ru-RU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90603B-536C-42DA-9A77-C1652D77D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"/>
            <a:ext cx="6505575" cy="31813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DA286-89BD-4EBE-9DA0-79AF1186EC03}"/>
              </a:ext>
            </a:extLst>
          </p:cNvPr>
          <p:cNvSpPr/>
          <p:nvPr/>
        </p:nvSpPr>
        <p:spPr>
          <a:xfrm>
            <a:off x="1607704" y="3790950"/>
            <a:ext cx="588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Начальное и конечное состояния</a:t>
            </a:r>
            <a:r>
              <a:rPr lang="ru-RU" i="1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диаграмме</a:t>
            </a:r>
            <a:r>
              <a:rPr lang="ru-RU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состояний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B970CA-9B7F-497B-AE84-843785CAC1E8}"/>
              </a:ext>
            </a:extLst>
          </p:cNvPr>
          <p:cNvSpPr/>
          <p:nvPr/>
        </p:nvSpPr>
        <p:spPr>
          <a:xfrm>
            <a:off x="1143000" y="4495800"/>
            <a:ext cx="746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10033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показан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упрощенный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вариант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состояний</a:t>
            </a:r>
            <a:r>
              <a:rPr lang="ru-RU" spc="1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ru-RU" spc="1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игры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1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шахматы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pc="1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начальным</a:t>
            </a:r>
            <a:r>
              <a:rPr lang="ru-RU" spc="1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состоянием</a:t>
            </a:r>
            <a:r>
              <a:rPr lang="ru-RU" spc="1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</a:t>
            </a:r>
            <a:r>
              <a:rPr lang="ru-RU" spc="1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умолчанию</a:t>
            </a:r>
            <a:r>
              <a:rPr lang="ru-RU" spc="2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(черный</a:t>
            </a:r>
            <a:r>
              <a:rPr lang="ru-RU" spc="2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кружок)</a:t>
            </a:r>
            <a:r>
              <a:rPr lang="ru-RU" spc="2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pc="2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конечным</a:t>
            </a:r>
            <a:r>
              <a:rPr lang="ru-RU" spc="2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состоянием</a:t>
            </a:r>
            <a:r>
              <a:rPr lang="ru-RU" spc="2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</a:t>
            </a:r>
            <a:r>
              <a:rPr lang="ru-RU" spc="2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умолчанию («бычий</a:t>
            </a:r>
            <a:r>
              <a:rPr lang="ru-RU" spc="1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глаз»).</a:t>
            </a:r>
          </a:p>
        </p:txBody>
      </p:sp>
    </p:spTree>
    <p:extLst>
      <p:ext uri="{BB962C8B-B14F-4D97-AF65-F5344CB8AC3E}">
        <p14:creationId xmlns:p14="http://schemas.microsoft.com/office/powerpoint/2010/main" val="3436277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6F533E-1424-4572-B2EE-6748308CBD0C}"/>
              </a:ext>
            </a:extLst>
          </p:cNvPr>
          <p:cNvSpPr/>
          <p:nvPr/>
        </p:nvSpPr>
        <p:spPr>
          <a:xfrm>
            <a:off x="762000" y="1028343"/>
            <a:ext cx="8763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8425" algn="just">
              <a:spcBef>
                <a:spcPts val="5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Начальное и конечное состояния можно обозначать точками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входа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выхода.</a:t>
            </a:r>
          </a:p>
          <a:p>
            <a:pPr marL="138430" marR="96520" algn="just">
              <a:spcAft>
                <a:spcPts val="0"/>
              </a:spcAft>
            </a:pPr>
            <a:endParaRPr lang="ru-RU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Точка входа 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entry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point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используется для соединения некоторого внешнего перехода, оканчивающегося в этой точке, с некоторым</a:t>
            </a:r>
            <a:r>
              <a:rPr lang="ru-RU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внутренним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переходом,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исходящим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этой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точки.</a:t>
            </a:r>
          </a:p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Точка входа изображается окружностью на границе диаграммы состояний и может иметь необязательное имя, которое пишется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прописной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буквы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около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символа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входа.</a:t>
            </a:r>
          </a:p>
          <a:p>
            <a:pPr marL="138430" marR="94615" algn="just">
              <a:spcAft>
                <a:spcPts val="0"/>
              </a:spcAft>
            </a:pPr>
            <a:endParaRPr lang="ru-RU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4615" algn="just"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Точка выхода 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exit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point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используется для соединения внутреннего перехода, оканчивающегося в этой точке, с некоторым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внешним переходом, исходящим из этой точки выхода. Она изображается</a:t>
            </a:r>
            <a:r>
              <a:rPr lang="ru-RU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виде</a:t>
            </a:r>
            <a:r>
              <a:rPr lang="ru-RU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окружности</a:t>
            </a:r>
            <a:r>
              <a:rPr lang="ru-RU" spc="-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pc="-3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крестом</a:t>
            </a:r>
            <a:r>
              <a:rPr lang="ru-RU" spc="-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pc="-3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границе</a:t>
            </a:r>
            <a:r>
              <a:rPr lang="ru-RU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со-</a:t>
            </a:r>
            <a:r>
              <a:rPr lang="ru-RU" spc="-3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стояний и может иметь необязательное имя, которое пишется с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прописной</a:t>
            </a:r>
            <a:r>
              <a:rPr lang="ru-RU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буквы</a:t>
            </a:r>
            <a:r>
              <a:rPr lang="ru-RU" spc="-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рядом</a:t>
            </a:r>
            <a:r>
              <a:rPr lang="ru-RU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символом</a:t>
            </a:r>
            <a:r>
              <a:rPr lang="ru-RU" spc="-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выхода.</a:t>
            </a:r>
          </a:p>
        </p:txBody>
      </p:sp>
    </p:spTree>
    <p:extLst>
      <p:ext uri="{BB962C8B-B14F-4D97-AF65-F5344CB8AC3E}">
        <p14:creationId xmlns:p14="http://schemas.microsoft.com/office/powerpoint/2010/main" val="1533103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E72231-BF85-49D8-BF4F-1B32B1251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14400"/>
            <a:ext cx="6934200" cy="401002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3B9B2B-8236-4AB8-8053-8885BFAA87D0}"/>
              </a:ext>
            </a:extLst>
          </p:cNvPr>
          <p:cNvSpPr/>
          <p:nvPr/>
        </p:nvSpPr>
        <p:spPr>
          <a:xfrm>
            <a:off x="1905000" y="5029200"/>
            <a:ext cx="5001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</a:t>
            </a:r>
            <a:r>
              <a:rPr lang="ru-RU" i="1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состояний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точками</a:t>
            </a:r>
            <a:r>
              <a:rPr lang="ru-RU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входа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выхода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416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596713-B675-454B-98A7-9AE2510D7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"/>
            <a:ext cx="6457950" cy="25050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FA6BE7-A29D-4420-A4EB-431D78549E76}"/>
              </a:ext>
            </a:extLst>
          </p:cNvPr>
          <p:cNvSpPr/>
          <p:nvPr/>
        </p:nvSpPr>
        <p:spPr>
          <a:xfrm>
            <a:off x="1364425" y="3056970"/>
            <a:ext cx="6038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Пример применения переходов </a:t>
            </a:r>
            <a:r>
              <a:rPr lang="ru-RU" i="1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 сторожевыми условиями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6F35238-CB19-46E3-B28D-E45BB875453B}"/>
              </a:ext>
            </a:extLst>
          </p:cNvPr>
          <p:cNvSpPr/>
          <p:nvPr/>
        </p:nvSpPr>
        <p:spPr>
          <a:xfrm>
            <a:off x="914400" y="3782536"/>
            <a:ext cx="838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показана ситуация, когда из одного состояния («Проверка правописания») могут выходить несколько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переходов. В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этом случае каждый такой переход должен содержать сторожевое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условие и никакие два из них не должны одновременно принимать</a:t>
            </a:r>
            <a:r>
              <a:rPr lang="ru-RU" spc="2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значение</a:t>
            </a:r>
            <a:r>
              <a:rPr lang="ru-RU" spc="2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«истина».</a:t>
            </a:r>
            <a:r>
              <a:rPr lang="ru-RU" spc="2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Иначе</a:t>
            </a:r>
            <a:r>
              <a:rPr lang="ru-RU" spc="2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будет</a:t>
            </a:r>
            <a:r>
              <a:rPr lang="ru-RU" spc="2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pc="2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понятно,</a:t>
            </a:r>
            <a:r>
              <a:rPr lang="ru-RU" spc="2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</a:t>
            </a:r>
            <a:r>
              <a:rPr lang="ru-RU" spc="2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какому</a:t>
            </a:r>
            <a:r>
              <a:rPr lang="ru-RU" spc="2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 переходов</a:t>
            </a:r>
            <a:r>
              <a:rPr lang="ru-RU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происходит</a:t>
            </a:r>
            <a:r>
              <a:rPr lang="ru-RU" spc="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дальнейшая</a:t>
            </a:r>
            <a:r>
              <a:rPr lang="ru-RU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смена</a:t>
            </a:r>
            <a:r>
              <a:rPr lang="ru-RU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состояний,</a:t>
            </a:r>
            <a:r>
              <a:rPr lang="ru-RU" spc="1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такая</a:t>
            </a:r>
            <a:r>
              <a:rPr lang="ru-RU" spc="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модель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будет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считаться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некорректной.</a:t>
            </a:r>
          </a:p>
        </p:txBody>
      </p:sp>
    </p:spTree>
    <p:extLst>
      <p:ext uri="{BB962C8B-B14F-4D97-AF65-F5344CB8AC3E}">
        <p14:creationId xmlns:p14="http://schemas.microsoft.com/office/powerpoint/2010/main" val="1446735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84544CE-F8E6-4539-9864-153FF7DC81FB}"/>
              </a:ext>
            </a:extLst>
          </p:cNvPr>
          <p:cNvSpPr/>
          <p:nvPr/>
        </p:nvSpPr>
        <p:spPr>
          <a:xfrm>
            <a:off x="609600" y="838200"/>
            <a:ext cx="80772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1195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Составные</a:t>
            </a:r>
            <a:r>
              <a:rPr lang="ru-RU" sz="1600" b="1" spc="-3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состояния</a:t>
            </a:r>
            <a:r>
              <a:rPr lang="ru-RU" sz="1600" b="1" spc="-3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и</a:t>
            </a:r>
            <a:r>
              <a:rPr lang="ru-RU" sz="1600" b="1" spc="-2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подсостояния</a:t>
            </a:r>
            <a:endParaRPr lang="ru-RU" sz="1600" b="1" spc="-5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38430" marR="97155" algn="just">
              <a:spcBef>
                <a:spcPts val="600"/>
              </a:spcBef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Bef>
                <a:spcPts val="600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сложных объектно-ориентированных систем,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как правило, связано с многоуровневым представлением их состояний. В этом случае возникает необходимость детализировать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отдельные состояния, сделав их составными, то есть для представления модели состояний применяются диаграммы высокого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уровня,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отдельные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детали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которых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раскрываются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поддиаграммах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38430" marR="97155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Этот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принцип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аналогичен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подстановке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макросов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языках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программирования.</a:t>
            </a:r>
          </a:p>
          <a:p>
            <a:pPr marL="138430" marR="96520" algn="just">
              <a:spcBef>
                <a:spcPts val="5"/>
              </a:spcBef>
              <a:spcAft>
                <a:spcPts val="0"/>
              </a:spcAft>
            </a:pPr>
            <a:endParaRPr lang="ru-RU" sz="1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Bef>
                <a:spcPts val="5"/>
              </a:spcBef>
              <a:spcAft>
                <a:spcPts val="0"/>
              </a:spcAft>
            </a:pP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Составное состояние 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composite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state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сложное состояние,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которое состоит из других вложенных в него состояний. Составное состояние называют также состоянием-композитом. Вложенные состояния выступают по отношению к составному как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под-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</a:t>
            </a:r>
            <a:r>
              <a:rPr lang="ru-RU" sz="1600" b="1" i="1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substate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6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1718D963-0424-40BC-90C3-0B57FB6FC718}"/>
              </a:ext>
            </a:extLst>
          </p:cNvPr>
          <p:cNvSpPr/>
          <p:nvPr/>
        </p:nvSpPr>
        <p:spPr>
          <a:xfrm>
            <a:off x="685800" y="367748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Bef>
                <a:spcPts val="285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Графически все элементы диаграммы, которые соответствуют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состояниям,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изображаются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внутри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символа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состояния.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случае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все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размеры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символа такого состояния увеличиваются таким образом, чтобы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вместить в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себя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все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подсостояния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87B80F16-F8A2-4E2C-A433-CF5CBE66DA93}"/>
              </a:ext>
            </a:extLst>
          </p:cNvPr>
          <p:cNvSpPr/>
          <p:nvPr/>
        </p:nvSpPr>
        <p:spPr>
          <a:xfrm>
            <a:off x="838200" y="17526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Совокупность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представляет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собой</a:t>
            </a:r>
            <a:r>
              <a:rPr lang="ru-RU" spc="3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вложенный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конечный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</a:t>
            </a:r>
            <a:endParaRPr lang="ru-RU" dirty="0"/>
          </a:p>
        </p:txBody>
      </p:sp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091595B3-4D90-46FB-910E-9E7D78354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91" y="2444862"/>
            <a:ext cx="6443709" cy="3409950"/>
          </a:xfrm>
          <a:prstGeom prst="rect">
            <a:avLst/>
          </a:prstGeom>
        </p:spPr>
      </p:pic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BC5EDA12-9482-42D2-9212-D988AE66C815}"/>
              </a:ext>
            </a:extLst>
          </p:cNvPr>
          <p:cNvSpPr/>
          <p:nvPr/>
        </p:nvSpPr>
        <p:spPr>
          <a:xfrm>
            <a:off x="457200" y="5900743"/>
            <a:ext cx="7391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735" algn="ctr">
              <a:lnSpc>
                <a:spcPts val="1840"/>
              </a:lnSpc>
              <a:spcBef>
                <a:spcPts val="1305"/>
              </a:spcBef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Графическое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представление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составного</a:t>
            </a:r>
            <a:r>
              <a:rPr lang="ru-RU" i="1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8735" algn="ctr">
              <a:lnSpc>
                <a:spcPts val="1840"/>
              </a:lnSpc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ru-RU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последовательными</a:t>
            </a:r>
            <a:r>
              <a:rPr lang="ru-RU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подсостояниями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8CB12B89-E995-486E-A230-3F65BECFBBD9}"/>
              </a:ext>
            </a:extLst>
          </p:cNvPr>
          <p:cNvSpPr/>
          <p:nvPr/>
        </p:nvSpPr>
        <p:spPr>
          <a:xfrm>
            <a:off x="6400800" y="2576796"/>
            <a:ext cx="3810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Bef>
                <a:spcPts val="1205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может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содержать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только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тельные или только параллельные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подсостояния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каждое из которых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свою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очередь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также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может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являться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состоянием-композитом и содержать внутри себя другие вложенные конечные автоматы. Количество уровней вложенности в языке UML не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фиксировано.</a:t>
            </a:r>
          </a:p>
        </p:txBody>
      </p:sp>
    </p:spTree>
    <p:extLst>
      <p:ext uri="{BB962C8B-B14F-4D97-AF65-F5344CB8AC3E}">
        <p14:creationId xmlns:p14="http://schemas.microsoft.com/office/powerpoint/2010/main" val="460668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2D0C31-A281-4238-91A7-0FA50D576536}"/>
              </a:ext>
            </a:extLst>
          </p:cNvPr>
          <p:cNvSpPr/>
          <p:nvPr/>
        </p:nvSpPr>
        <p:spPr>
          <a:xfrm>
            <a:off x="457200" y="838200"/>
            <a:ext cx="8686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Aft>
                <a:spcPts val="0"/>
              </a:spcAft>
            </a:pPr>
            <a:endParaRPr lang="ru-RU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Последовательные</a:t>
            </a:r>
            <a:r>
              <a:rPr lang="ru-RU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подсостояния</a:t>
            </a:r>
            <a:r>
              <a:rPr lang="ru-RU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sequential</a:t>
            </a:r>
            <a:r>
              <a:rPr lang="ru-RU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substates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вложенные состояния состояния-композита, в рамках которого 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каждый момент времени объект может находиться только в одном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этом случае поведение объекта представляет собой последовательную</a:t>
            </a:r>
            <a:r>
              <a:rPr lang="ru-RU" spc="1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смену</a:t>
            </a:r>
            <a:r>
              <a:rPr lang="ru-RU" spc="1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подсостояний</a:t>
            </a:r>
            <a:r>
              <a:rPr lang="ru-RU" spc="1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</a:t>
            </a:r>
            <a:r>
              <a:rPr lang="ru-RU" spc="1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начального</a:t>
            </a:r>
            <a:r>
              <a:rPr lang="ru-RU" spc="1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вложенного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 до конечного. Моделируемый объект или система продолжают находиться в составном состоянии, а использование последовательных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позволяет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учесть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более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тонкие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аспекты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его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внутреннего поведения.</a:t>
            </a:r>
          </a:p>
          <a:p>
            <a:pPr marL="138430" marR="96520" algn="just"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Каждое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может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содержать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качестве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вложенных состояний начальное и конечное состояния. При этом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начальное состояние является исходным, когда объект переходит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данное составное состояние, а переход в конечное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означает завершение нахождения объекта в данном составном состоянии. Для последовательных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подсостояний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начальное и конечное состояния должны быть единственными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каждом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составном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состоянии.</a:t>
            </a:r>
          </a:p>
        </p:txBody>
      </p:sp>
    </p:spTree>
    <p:extLst>
      <p:ext uri="{BB962C8B-B14F-4D97-AF65-F5344CB8AC3E}">
        <p14:creationId xmlns:p14="http://schemas.microsoft.com/office/powerpoint/2010/main" val="1439664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AC50D7-B351-4EF0-B78D-C7FBB2ECC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33400"/>
            <a:ext cx="7391400" cy="279082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565EA84-05FF-4EE1-ACA5-78C03C8B0F6C}"/>
              </a:ext>
            </a:extLst>
          </p:cNvPr>
          <p:cNvSpPr/>
          <p:nvPr/>
        </p:nvSpPr>
        <p:spPr>
          <a:xfrm>
            <a:off x="1676400" y="325677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370" algn="ctr">
              <a:lnSpc>
                <a:spcPts val="1840"/>
              </a:lnSpc>
              <a:spcBef>
                <a:spcPts val="1260"/>
              </a:spcBef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Пример</a:t>
            </a:r>
            <a:r>
              <a:rPr lang="ru-RU" i="1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составного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9370" algn="ctr">
              <a:lnSpc>
                <a:spcPts val="1840"/>
              </a:lnSpc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i="1" spc="-3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двумя</a:t>
            </a:r>
            <a:r>
              <a:rPr lang="ru-RU" i="1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вложенными</a:t>
            </a:r>
            <a:r>
              <a:rPr lang="ru-RU" i="1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последовательными</a:t>
            </a:r>
            <a:r>
              <a:rPr lang="ru-RU" i="1" spc="-3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подсостояниями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1492F2-63CB-4D09-A214-946731FD8B6A}"/>
              </a:ext>
            </a:extLst>
          </p:cNvPr>
          <p:cNvSpPr/>
          <p:nvPr/>
        </p:nvSpPr>
        <p:spPr>
          <a:xfrm>
            <a:off x="1447800" y="41148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715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качестве примера на рисунке представлена часть модели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состояний</a:t>
            </a:r>
            <a:r>
              <a:rPr lang="ru-RU" spc="1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телефонного</a:t>
            </a:r>
            <a:r>
              <a:rPr lang="ru-RU" spc="1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аппарата,</a:t>
            </a:r>
            <a:r>
              <a:rPr lang="ru-RU" spc="1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r>
              <a:rPr lang="ru-RU" spc="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именно</a:t>
            </a:r>
            <a:r>
              <a:rPr lang="ru-RU" spc="1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составное</a:t>
            </a:r>
            <a:r>
              <a:rPr lang="ru-RU" spc="1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состояние «Дозвон до абонента», которое включает в себя два последовательные состояния: «Телефонная трубка поднята» и «Набор телефонного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номера».</a:t>
            </a:r>
          </a:p>
        </p:txBody>
      </p:sp>
    </p:spTree>
    <p:extLst>
      <p:ext uri="{BB962C8B-B14F-4D97-AF65-F5344CB8AC3E}">
        <p14:creationId xmlns:p14="http://schemas.microsoft.com/office/powerpoint/2010/main" val="1884754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2C4246A-D5A1-4946-9B2F-18BFD20B694C}"/>
              </a:ext>
            </a:extLst>
          </p:cNvPr>
          <p:cNvSpPr/>
          <p:nvPr/>
        </p:nvSpPr>
        <p:spPr>
          <a:xfrm>
            <a:off x="457200" y="457200"/>
            <a:ext cx="8686800" cy="2346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7790" algn="just">
              <a:spcBef>
                <a:spcPts val="1200"/>
              </a:spcBef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Параллельные</a:t>
            </a:r>
            <a:r>
              <a:rPr lang="ru-RU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подсостояния</a:t>
            </a:r>
            <a:r>
              <a:rPr lang="ru-RU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concurrent</a:t>
            </a:r>
            <a:r>
              <a:rPr lang="ru-RU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substates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вложенные состояния, используемые для спецификации двух и более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конечных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автоматов,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могут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выполняться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параллельно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внутри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составного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состояния.</a:t>
            </a:r>
            <a:endParaRPr lang="ru-RU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Bef>
                <a:spcPts val="285"/>
              </a:spcBef>
              <a:spcAft>
                <a:spcPts val="0"/>
              </a:spcAft>
            </a:pPr>
            <a:b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Отдельные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параллельные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могут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нескольких последовательных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подсостояний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В этом случае моделируемый объект может находиться только в одном из последовательных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каждого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параллельных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вложенных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автоматов.</a:t>
            </a:r>
            <a:r>
              <a:rPr lang="ru-RU" spc="1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D9852F-1AB0-449F-98C1-B1AFA74F1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71800"/>
            <a:ext cx="6505575" cy="264795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C124AB5-05D6-4BC6-B3DD-3C00D951EF48}"/>
              </a:ext>
            </a:extLst>
          </p:cNvPr>
          <p:cNvSpPr/>
          <p:nvPr/>
        </p:nvSpPr>
        <p:spPr>
          <a:xfrm>
            <a:off x="295922" y="56560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Графическое изображение состояния композита</a:t>
            </a:r>
            <a:r>
              <a:rPr lang="ru-RU" i="1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</a:p>
          <a:p>
            <a:pPr algn="ctr"/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вложенными параллельными</a:t>
            </a:r>
            <a:r>
              <a:rPr lang="ru-RU" i="1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состояниями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CFA7F4-3417-47D5-B8DB-655E50ABAEDD}"/>
              </a:ext>
            </a:extLst>
          </p:cNvPr>
          <p:cNvSpPr/>
          <p:nvPr/>
        </p:nvSpPr>
        <p:spPr>
          <a:xfrm>
            <a:off x="6477000" y="2935550"/>
            <a:ext cx="449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Bef>
                <a:spcPts val="1200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Важно отметить, что выход из такого составного состояния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возможен только в том случае, когда все параллельные подавтоматы будут находиться в своих конечных состояниях. Если ка-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кой-либо из вложенных конечных автоматов придет в свое финальное состояние раньше других, то он должен ожидать, пока 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другие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подавтоматы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придут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свои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финальные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состояния.</a:t>
            </a:r>
          </a:p>
        </p:txBody>
      </p:sp>
    </p:spTree>
    <p:extLst>
      <p:ext uri="{BB962C8B-B14F-4D97-AF65-F5344CB8AC3E}">
        <p14:creationId xmlns:p14="http://schemas.microsoft.com/office/powerpoint/2010/main" val="3642944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2B6C6A-478E-4A4E-AF39-6FD5D1631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" y="914400"/>
            <a:ext cx="6915150" cy="374332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177F64E-032B-466B-90B1-9F181FC4A954}"/>
              </a:ext>
            </a:extLst>
          </p:cNvPr>
          <p:cNvSpPr/>
          <p:nvPr/>
        </p:nvSpPr>
        <p:spPr>
          <a:xfrm>
            <a:off x="228600" y="48006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Пример</a:t>
            </a:r>
            <a:r>
              <a:rPr lang="ru-RU" i="1" spc="1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составного</a:t>
            </a:r>
            <a:r>
              <a:rPr lang="ru-RU" i="1" spc="1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</a:t>
            </a:r>
            <a:r>
              <a:rPr lang="ru-RU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i="1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вложенными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параллельными</a:t>
            </a:r>
            <a:r>
              <a:rPr lang="ru-RU" i="1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состояниями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D7A1E39-481E-4162-A1A8-8BF96FC33AB6}"/>
              </a:ext>
            </a:extLst>
          </p:cNvPr>
          <p:cNvSpPr/>
          <p:nvPr/>
        </p:nvSpPr>
        <p:spPr>
          <a:xfrm>
            <a:off x="6324600" y="1493400"/>
            <a:ext cx="327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представлен пример составного состояния «Прохождение курса», включающего в себя параллельные конечные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автоматы,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один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состоит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вложенных</a:t>
            </a:r>
            <a:r>
              <a:rPr lang="ru-RU" spc="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состояний</a:t>
            </a:r>
            <a:r>
              <a:rPr lang="ru-RU" spc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«Лабораторная</a:t>
            </a:r>
            <a:r>
              <a:rPr lang="ru-RU" spc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1»</a:t>
            </a:r>
            <a:r>
              <a:rPr lang="ru-RU" spc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pc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«Лабораторная</a:t>
            </a:r>
            <a:r>
              <a:rPr lang="ru-RU" spc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2».</a:t>
            </a:r>
            <a:r>
              <a:rPr lang="ru-RU" spc="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 того</a:t>
            </a:r>
            <a:r>
              <a:rPr lang="ru-RU" spc="1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как</a:t>
            </a:r>
            <a:r>
              <a:rPr lang="ru-RU" spc="1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все</a:t>
            </a:r>
            <a:r>
              <a:rPr lang="ru-RU" spc="1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параллельные</a:t>
            </a:r>
            <a:r>
              <a:rPr lang="ru-RU" spc="1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подсостояния</a:t>
            </a:r>
            <a:r>
              <a:rPr lang="ru-RU" spc="1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будут</a:t>
            </a:r>
            <a:r>
              <a:rPr lang="ru-RU" spc="1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пройдены,</a:t>
            </a:r>
            <a:r>
              <a:rPr lang="ru-RU" spc="1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система сможет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перейти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состояние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«Пройден».</a:t>
            </a:r>
          </a:p>
        </p:txBody>
      </p:sp>
    </p:spTree>
    <p:extLst>
      <p:ext uri="{BB962C8B-B14F-4D97-AF65-F5344CB8AC3E}">
        <p14:creationId xmlns:p14="http://schemas.microsoft.com/office/powerpoint/2010/main" val="777931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5E1486-A393-4FC8-8DE7-960FF4BE486A}"/>
              </a:ext>
            </a:extLst>
          </p:cNvPr>
          <p:cNvPicPr/>
          <p:nvPr/>
        </p:nvPicPr>
        <p:blipFill rotWithShape="1">
          <a:blip r:embed="rId2"/>
          <a:srcRect l="3185" t="5378" r="3269" b="3362"/>
          <a:stretch/>
        </p:blipFill>
        <p:spPr bwMode="auto">
          <a:xfrm>
            <a:off x="685800" y="762000"/>
            <a:ext cx="8534400" cy="53340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0691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E6B60C-DE92-4C5C-896C-DACF99821430}"/>
              </a:ext>
            </a:extLst>
          </p:cNvPr>
          <p:cNvPicPr/>
          <p:nvPr/>
        </p:nvPicPr>
        <p:blipFill rotWithShape="1">
          <a:blip r:embed="rId2"/>
          <a:srcRect t="1176" r="1355"/>
          <a:stretch/>
        </p:blipFill>
        <p:spPr bwMode="auto">
          <a:xfrm>
            <a:off x="609600" y="457200"/>
            <a:ext cx="8839200" cy="624840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587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28986F6-CC13-4F04-8709-66C44AA0DDE0}"/>
              </a:ext>
            </a:extLst>
          </p:cNvPr>
          <p:cNvSpPr/>
          <p:nvPr/>
        </p:nvSpPr>
        <p:spPr>
          <a:xfrm>
            <a:off x="762000" y="762000"/>
            <a:ext cx="876300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ts val="385"/>
              </a:spcBef>
              <a:spcAft>
                <a:spcPts val="0"/>
              </a:spcAft>
              <a:buSzPts val="2000"/>
              <a:tabLst>
                <a:tab pos="1753870" algn="l"/>
              </a:tabLst>
            </a:pPr>
            <a:r>
              <a:rPr lang="ru-RU" sz="2000" b="1" i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Диаграммы</a:t>
            </a:r>
            <a:r>
              <a:rPr lang="ru-RU" sz="2000" b="1" i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2000" b="1" i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деятельности</a:t>
            </a:r>
          </a:p>
          <a:p>
            <a:pPr marL="138430" marR="93980" algn="just">
              <a:spcBef>
                <a:spcPts val="1195"/>
              </a:spcBef>
              <a:spcAft>
                <a:spcPts val="0"/>
              </a:spcAft>
            </a:pP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</a:t>
            </a:r>
            <a:r>
              <a:rPr lang="ru-RU" sz="1600" spc="-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разработке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поведения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проектируемой</a:t>
            </a:r>
            <a:r>
              <a:rPr lang="ru-RU" sz="1600" spc="-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необходимо</a:t>
            </a:r>
            <a:r>
              <a:rPr lang="ru-RU" sz="1600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z="1600" spc="-3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только</a:t>
            </a:r>
            <a:r>
              <a:rPr lang="ru-RU" sz="1600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представить</a:t>
            </a:r>
            <a:r>
              <a:rPr lang="ru-RU" sz="1600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</a:t>
            </a:r>
            <a:r>
              <a:rPr lang="ru-RU" sz="1600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изменения</a:t>
            </a:r>
            <a:r>
              <a:rPr lang="ru-RU" sz="1600" spc="-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ее</a:t>
            </a:r>
            <a:r>
              <a:rPr lang="ru-RU" sz="1600" spc="-3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состояний,</a:t>
            </a:r>
            <a:r>
              <a:rPr lang="ru-RU" sz="1600" spc="-3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но и отразить особенности реализации выполняемых системой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операций. Для моделирования процесса выполнения операций в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языке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UML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используются</a:t>
            </a:r>
            <a:r>
              <a:rPr lang="ru-RU" sz="1600" spc="-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(активности).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Bef>
                <a:spcPts val="5"/>
              </a:spcBef>
              <a:spcAft>
                <a:spcPts val="0"/>
              </a:spcAft>
            </a:pPr>
            <a:endParaRPr lang="ru-RU" sz="1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Bef>
                <a:spcPts val="5"/>
              </a:spcBef>
              <a:spcAft>
                <a:spcPts val="0"/>
              </a:spcAft>
            </a:pP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 деятельности 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activity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diagram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служат для моделирования последовательности действий, которые выполняются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различными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элементами,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входящими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системы.</a:t>
            </a:r>
          </a:p>
          <a:p>
            <a:pPr marL="138430" marR="96520" algn="just">
              <a:spcBef>
                <a:spcPts val="5"/>
              </a:spcBef>
              <a:spcAft>
                <a:spcPts val="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Bef>
                <a:spcPts val="5"/>
              </a:spcBef>
              <a:spcAft>
                <a:spcPts val="0"/>
              </a:spcAft>
            </a:pP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A07D65D-B5DE-46F5-9AF8-BAED169D25B8}"/>
              </a:ext>
            </a:extLst>
          </p:cNvPr>
          <p:cNvSpPr/>
          <p:nvPr/>
        </p:nvSpPr>
        <p:spPr>
          <a:xfrm>
            <a:off x="796771" y="3409025"/>
            <a:ext cx="9067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7155" algn="just">
              <a:spcBef>
                <a:spcPts val="1205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Этот вид диаграмм раскрывает детали алгоритмической</a:t>
            </a:r>
            <a:r>
              <a:rPr lang="ru-RU" sz="1600" spc="2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реализации</a:t>
            </a:r>
            <a:r>
              <a:rPr lang="ru-RU" sz="1600" spc="2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операций,</a:t>
            </a:r>
            <a:r>
              <a:rPr lang="ru-RU" sz="1600" spc="2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выполняемых</a:t>
            </a:r>
            <a:r>
              <a:rPr lang="ru-RU" sz="1600" spc="2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системой, поэтому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похожа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обычную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блок-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схему. Однако, в отличие от блок-схемы, диаграмма деятельности может показывать одновременно параллельную и последовательную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деятельность,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поэтому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активности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удобно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использовать для моделирования систем, состоящих из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множест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ва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объектов,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одновременно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выполняющих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множество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операций.</a:t>
            </a:r>
          </a:p>
        </p:txBody>
      </p:sp>
    </p:spTree>
    <p:extLst>
      <p:ext uri="{BB962C8B-B14F-4D97-AF65-F5344CB8AC3E}">
        <p14:creationId xmlns:p14="http://schemas.microsoft.com/office/powerpoint/2010/main" val="300709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23386" y="948945"/>
            <a:ext cx="380872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000" b="1" spc="-5" dirty="0" err="1">
                <a:latin typeface="Times New Roman"/>
                <a:cs typeface="Times New Roman"/>
              </a:rPr>
              <a:t>Способы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0" dirty="0" err="1">
                <a:latin typeface="Times New Roman"/>
                <a:cs typeface="Times New Roman"/>
              </a:rPr>
              <a:t>использования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UML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02939" y="1551623"/>
            <a:ext cx="5384800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600" b="1" i="1" spc="-5" dirty="0">
                <a:latin typeface="Times New Roman"/>
                <a:cs typeface="Times New Roman"/>
              </a:rPr>
              <a:t>Рисование картинок</a:t>
            </a:r>
            <a:r>
              <a:rPr sz="1600" i="1" spc="-5" dirty="0">
                <a:latin typeface="Times New Roman"/>
                <a:cs typeface="Times New Roman"/>
              </a:rPr>
              <a:t>. Графические средства </a:t>
            </a:r>
            <a:r>
              <a:rPr sz="1600" i="1" dirty="0">
                <a:latin typeface="Times New Roman"/>
                <a:cs typeface="Times New Roman"/>
              </a:rPr>
              <a:t>UML </a:t>
            </a:r>
            <a:r>
              <a:rPr sz="1600" i="1" spc="-10" dirty="0">
                <a:latin typeface="Times New Roman"/>
                <a:cs typeface="Times New Roman"/>
              </a:rPr>
              <a:t>можно </a:t>
            </a:r>
            <a:r>
              <a:rPr sz="1600" i="1" dirty="0">
                <a:latin typeface="Times New Roman"/>
                <a:cs typeface="Times New Roman"/>
              </a:rPr>
              <a:t>и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нужно </a:t>
            </a:r>
            <a:r>
              <a:rPr sz="1600" i="1" spc="-5" dirty="0">
                <a:latin typeface="Times New Roman"/>
                <a:cs typeface="Times New Roman"/>
              </a:rPr>
              <a:t>использовать безотносительно </a:t>
            </a:r>
            <a:r>
              <a:rPr sz="1600" i="1" spc="-40" dirty="0">
                <a:latin typeface="Times New Roman"/>
                <a:cs typeface="Times New Roman"/>
              </a:rPr>
              <a:t>ко </a:t>
            </a:r>
            <a:r>
              <a:rPr sz="1600" i="1" spc="-20" dirty="0">
                <a:latin typeface="Times New Roman"/>
                <a:cs typeface="Times New Roman"/>
              </a:rPr>
              <a:t>всему </a:t>
            </a:r>
            <a:r>
              <a:rPr sz="1600" i="1" spc="-10" dirty="0">
                <a:latin typeface="Times New Roman"/>
                <a:cs typeface="Times New Roman"/>
              </a:rPr>
              <a:t>остальному. </a:t>
            </a:r>
            <a:r>
              <a:rPr sz="1600" i="1" spc="-5" dirty="0">
                <a:latin typeface="Times New Roman"/>
                <a:cs typeface="Times New Roman"/>
              </a:rPr>
              <a:t> Даже </a:t>
            </a:r>
            <a:r>
              <a:rPr sz="1600" i="1" dirty="0">
                <a:latin typeface="Times New Roman"/>
                <a:cs typeface="Times New Roman"/>
              </a:rPr>
              <a:t>рисование </a:t>
            </a:r>
            <a:r>
              <a:rPr sz="1600" i="1" spc="5" dirty="0">
                <a:latin typeface="Times New Roman"/>
                <a:cs typeface="Times New Roman"/>
              </a:rPr>
              <a:t>диаграмм </a:t>
            </a:r>
            <a:r>
              <a:rPr sz="1600" i="1" spc="-10" dirty="0">
                <a:latin typeface="Times New Roman"/>
                <a:cs typeface="Times New Roman"/>
              </a:rPr>
              <a:t>карандашом </a:t>
            </a:r>
            <a:r>
              <a:rPr sz="1600" i="1" dirty="0">
                <a:latin typeface="Times New Roman"/>
                <a:cs typeface="Times New Roman"/>
              </a:rPr>
              <a:t>на </a:t>
            </a:r>
            <a:r>
              <a:rPr sz="1600" i="1" spc="-10" dirty="0">
                <a:latin typeface="Times New Roman"/>
                <a:cs typeface="Times New Roman"/>
              </a:rPr>
              <a:t>бумаге позволяет 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упо</a:t>
            </a:r>
            <a:r>
              <a:rPr sz="1600" i="1" spc="-15" dirty="0">
                <a:latin typeface="Times New Roman"/>
                <a:cs typeface="Times New Roman"/>
              </a:rPr>
              <a:t>р</a:t>
            </a:r>
            <a:r>
              <a:rPr sz="1600" i="1" dirty="0">
                <a:latin typeface="Times New Roman"/>
                <a:cs typeface="Times New Roman"/>
              </a:rPr>
              <a:t>яд</a:t>
            </a:r>
            <a:r>
              <a:rPr sz="1600" i="1" spc="-40" dirty="0">
                <a:latin typeface="Times New Roman"/>
                <a:cs typeface="Times New Roman"/>
              </a:rPr>
              <a:t>о</a:t>
            </a:r>
            <a:r>
              <a:rPr sz="1600" i="1" spc="-5" dirty="0">
                <a:latin typeface="Times New Roman"/>
                <a:cs typeface="Times New Roman"/>
              </a:rPr>
              <a:t>ч</a:t>
            </a:r>
            <a:r>
              <a:rPr sz="1600" i="1" spc="10" dirty="0">
                <a:latin typeface="Times New Roman"/>
                <a:cs typeface="Times New Roman"/>
              </a:rPr>
              <a:t>и</a:t>
            </a:r>
            <a:r>
              <a:rPr sz="1600" i="1" spc="-5" dirty="0">
                <a:latin typeface="Times New Roman"/>
                <a:cs typeface="Times New Roman"/>
              </a:rPr>
              <a:t>т</a:t>
            </a:r>
            <a:r>
              <a:rPr sz="1600" i="1" dirty="0">
                <a:latin typeface="Times New Roman"/>
                <a:cs typeface="Times New Roman"/>
              </a:rPr>
              <a:t>ь</a:t>
            </a:r>
            <a:r>
              <a:rPr sz="1600" i="1" spc="-10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м</a:t>
            </a:r>
            <a:r>
              <a:rPr sz="1600" i="1" spc="-5" dirty="0">
                <a:latin typeface="Times New Roman"/>
                <a:cs typeface="Times New Roman"/>
              </a:rPr>
              <a:t>ы</a:t>
            </a:r>
            <a:r>
              <a:rPr sz="1600" i="1" spc="5" dirty="0">
                <a:latin typeface="Times New Roman"/>
                <a:cs typeface="Times New Roman"/>
              </a:rPr>
              <a:t>с</a:t>
            </a:r>
            <a:r>
              <a:rPr sz="1600" i="1" spc="-5" dirty="0">
                <a:latin typeface="Times New Roman"/>
                <a:cs typeface="Times New Roman"/>
              </a:rPr>
              <a:t>л</a:t>
            </a:r>
            <a:r>
              <a:rPr sz="1600" i="1" dirty="0">
                <a:latin typeface="Times New Roman"/>
                <a:cs typeface="Times New Roman"/>
              </a:rPr>
              <a:t>и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и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з</a:t>
            </a:r>
            <a:r>
              <a:rPr sz="1600" i="1" spc="5" dirty="0">
                <a:latin typeface="Times New Roman"/>
                <a:cs typeface="Times New Roman"/>
              </a:rPr>
              <a:t>афи</a:t>
            </a:r>
            <a:r>
              <a:rPr sz="1600" i="1" spc="-80" dirty="0">
                <a:latin typeface="Times New Roman"/>
                <a:cs typeface="Times New Roman"/>
              </a:rPr>
              <a:t>к</a:t>
            </a:r>
            <a:r>
              <a:rPr sz="1600" i="1" spc="5" dirty="0">
                <a:latin typeface="Times New Roman"/>
                <a:cs typeface="Times New Roman"/>
              </a:rPr>
              <a:t>сиро</a:t>
            </a:r>
            <a:r>
              <a:rPr sz="1600" i="1" spc="-5" dirty="0">
                <a:latin typeface="Times New Roman"/>
                <a:cs typeface="Times New Roman"/>
              </a:rPr>
              <a:t>в</a:t>
            </a:r>
            <a:r>
              <a:rPr sz="1600" i="1" spc="-15" dirty="0">
                <a:latin typeface="Times New Roman"/>
                <a:cs typeface="Times New Roman"/>
              </a:rPr>
              <a:t>а</a:t>
            </a:r>
            <a:r>
              <a:rPr sz="1600" i="1" spc="-5" dirty="0">
                <a:latin typeface="Times New Roman"/>
                <a:cs typeface="Times New Roman"/>
              </a:rPr>
              <a:t>т</a:t>
            </a:r>
            <a:r>
              <a:rPr sz="1600" i="1" dirty="0">
                <a:latin typeface="Times New Roman"/>
                <a:cs typeface="Times New Roman"/>
              </a:rPr>
              <a:t>ь</a:t>
            </a:r>
            <a:r>
              <a:rPr sz="1600" i="1" spc="-6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для </a:t>
            </a:r>
            <a:r>
              <a:rPr sz="1600" i="1" spc="-20" dirty="0">
                <a:latin typeface="Times New Roman"/>
                <a:cs typeface="Times New Roman"/>
              </a:rPr>
              <a:t>се</a:t>
            </a:r>
            <a:r>
              <a:rPr sz="1600" i="1" spc="-45" dirty="0">
                <a:latin typeface="Times New Roman"/>
                <a:cs typeface="Times New Roman"/>
              </a:rPr>
              <a:t>б</a:t>
            </a:r>
            <a:r>
              <a:rPr sz="1600" i="1" dirty="0">
                <a:latin typeface="Times New Roman"/>
                <a:cs typeface="Times New Roman"/>
              </a:rPr>
              <a:t>я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су</a:t>
            </a:r>
            <a:r>
              <a:rPr sz="1600" i="1" spc="60" dirty="0">
                <a:latin typeface="Times New Roman"/>
                <a:cs typeface="Times New Roman"/>
              </a:rPr>
              <a:t>щ</a:t>
            </a:r>
            <a:r>
              <a:rPr sz="1600" i="1" spc="-20" dirty="0">
                <a:latin typeface="Times New Roman"/>
                <a:cs typeface="Times New Roman"/>
              </a:rPr>
              <a:t>е</a:t>
            </a:r>
            <a:r>
              <a:rPr sz="1600" i="1" spc="5" dirty="0">
                <a:latin typeface="Times New Roman"/>
                <a:cs typeface="Times New Roman"/>
              </a:rPr>
              <a:t>с</a:t>
            </a:r>
            <a:r>
              <a:rPr sz="1600" i="1" spc="-5" dirty="0">
                <a:latin typeface="Times New Roman"/>
                <a:cs typeface="Times New Roman"/>
              </a:rPr>
              <a:t>твен</a:t>
            </a:r>
            <a:r>
              <a:rPr sz="1600" i="1" spc="-10" dirty="0">
                <a:latin typeface="Times New Roman"/>
                <a:cs typeface="Times New Roman"/>
              </a:rPr>
              <a:t>н</a:t>
            </a:r>
            <a:r>
              <a:rPr sz="1600" i="1" spc="5" dirty="0">
                <a:latin typeface="Times New Roman"/>
                <a:cs typeface="Times New Roman"/>
              </a:rPr>
              <a:t>у</a:t>
            </a:r>
            <a:r>
              <a:rPr sz="1600" i="1" dirty="0">
                <a:latin typeface="Times New Roman"/>
                <a:cs typeface="Times New Roman"/>
              </a:rPr>
              <a:t>ю  </a:t>
            </a:r>
            <a:r>
              <a:rPr sz="1600" i="1" spc="-10" dirty="0">
                <a:latin typeface="Times New Roman"/>
                <a:cs typeface="Times New Roman"/>
              </a:rPr>
              <a:t>информацию</a:t>
            </a:r>
            <a:r>
              <a:rPr sz="1600" i="1" spc="-7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о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моделируемом</a:t>
            </a:r>
            <a:r>
              <a:rPr sz="1600" i="1" spc="-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приложении</a:t>
            </a:r>
            <a:r>
              <a:rPr sz="1600" i="1" spc="-6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или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иной</a:t>
            </a:r>
            <a:r>
              <a:rPr sz="1600" i="1" spc="-3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системе.</a:t>
            </a:r>
            <a:endParaRPr sz="1600" dirty="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685289" y="1197611"/>
            <a:ext cx="842010" cy="708025"/>
            <a:chOff x="161289" y="1197610"/>
            <a:chExt cx="842010" cy="708025"/>
          </a:xfrm>
        </p:grpSpPr>
        <p:sp>
          <p:nvSpPr>
            <p:cNvPr id="31" name="object 31"/>
            <p:cNvSpPr/>
            <p:nvPr/>
          </p:nvSpPr>
          <p:spPr>
            <a:xfrm>
              <a:off x="167639" y="1203960"/>
              <a:ext cx="829310" cy="695325"/>
            </a:xfrm>
            <a:custGeom>
              <a:avLst/>
              <a:gdLst/>
              <a:ahLst/>
              <a:cxnLst/>
              <a:rect l="l" t="t" r="r" b="b"/>
              <a:pathLst>
                <a:path w="829310" h="695325">
                  <a:moveTo>
                    <a:pt x="414528" y="0"/>
                  </a:moveTo>
                  <a:lnTo>
                    <a:pt x="362529" y="2707"/>
                  </a:lnTo>
                  <a:lnTo>
                    <a:pt x="312458" y="10612"/>
                  </a:lnTo>
                  <a:lnTo>
                    <a:pt x="264703" y="23389"/>
                  </a:lnTo>
                  <a:lnTo>
                    <a:pt x="219653" y="40713"/>
                  </a:lnTo>
                  <a:lnTo>
                    <a:pt x="177696" y="62257"/>
                  </a:lnTo>
                  <a:lnTo>
                    <a:pt x="139221" y="87696"/>
                  </a:lnTo>
                  <a:lnTo>
                    <a:pt x="104615" y="116704"/>
                  </a:lnTo>
                  <a:lnTo>
                    <a:pt x="74268" y="148956"/>
                  </a:lnTo>
                  <a:lnTo>
                    <a:pt x="48567" y="184126"/>
                  </a:lnTo>
                  <a:lnTo>
                    <a:pt x="27901" y="221888"/>
                  </a:lnTo>
                  <a:lnTo>
                    <a:pt x="12659" y="261917"/>
                  </a:lnTo>
                  <a:lnTo>
                    <a:pt x="3229" y="303887"/>
                  </a:lnTo>
                  <a:lnTo>
                    <a:pt x="0" y="347472"/>
                  </a:lnTo>
                  <a:lnTo>
                    <a:pt x="3229" y="391056"/>
                  </a:lnTo>
                  <a:lnTo>
                    <a:pt x="12659" y="433026"/>
                  </a:lnTo>
                  <a:lnTo>
                    <a:pt x="27901" y="473055"/>
                  </a:lnTo>
                  <a:lnTo>
                    <a:pt x="48567" y="510817"/>
                  </a:lnTo>
                  <a:lnTo>
                    <a:pt x="74268" y="545987"/>
                  </a:lnTo>
                  <a:lnTo>
                    <a:pt x="104615" y="578239"/>
                  </a:lnTo>
                  <a:lnTo>
                    <a:pt x="139221" y="607247"/>
                  </a:lnTo>
                  <a:lnTo>
                    <a:pt x="177696" y="632686"/>
                  </a:lnTo>
                  <a:lnTo>
                    <a:pt x="219653" y="654230"/>
                  </a:lnTo>
                  <a:lnTo>
                    <a:pt x="264703" y="671554"/>
                  </a:lnTo>
                  <a:lnTo>
                    <a:pt x="312458" y="684331"/>
                  </a:lnTo>
                  <a:lnTo>
                    <a:pt x="362529" y="692236"/>
                  </a:lnTo>
                  <a:lnTo>
                    <a:pt x="414528" y="694943"/>
                  </a:lnTo>
                  <a:lnTo>
                    <a:pt x="466526" y="692236"/>
                  </a:lnTo>
                  <a:lnTo>
                    <a:pt x="516597" y="684331"/>
                  </a:lnTo>
                  <a:lnTo>
                    <a:pt x="564352" y="671554"/>
                  </a:lnTo>
                  <a:lnTo>
                    <a:pt x="609402" y="654230"/>
                  </a:lnTo>
                  <a:lnTo>
                    <a:pt x="651359" y="632686"/>
                  </a:lnTo>
                  <a:lnTo>
                    <a:pt x="689834" y="607247"/>
                  </a:lnTo>
                  <a:lnTo>
                    <a:pt x="724440" y="578239"/>
                  </a:lnTo>
                  <a:lnTo>
                    <a:pt x="754787" y="545987"/>
                  </a:lnTo>
                  <a:lnTo>
                    <a:pt x="780488" y="510817"/>
                  </a:lnTo>
                  <a:lnTo>
                    <a:pt x="801154" y="473055"/>
                  </a:lnTo>
                  <a:lnTo>
                    <a:pt x="816396" y="433026"/>
                  </a:lnTo>
                  <a:lnTo>
                    <a:pt x="825826" y="391056"/>
                  </a:lnTo>
                  <a:lnTo>
                    <a:pt x="829056" y="347472"/>
                  </a:lnTo>
                  <a:lnTo>
                    <a:pt x="825826" y="303887"/>
                  </a:lnTo>
                  <a:lnTo>
                    <a:pt x="816396" y="261917"/>
                  </a:lnTo>
                  <a:lnTo>
                    <a:pt x="801154" y="221888"/>
                  </a:lnTo>
                  <a:lnTo>
                    <a:pt x="780488" y="184126"/>
                  </a:lnTo>
                  <a:lnTo>
                    <a:pt x="754787" y="148956"/>
                  </a:lnTo>
                  <a:lnTo>
                    <a:pt x="724440" y="116704"/>
                  </a:lnTo>
                  <a:lnTo>
                    <a:pt x="689834" y="87696"/>
                  </a:lnTo>
                  <a:lnTo>
                    <a:pt x="651359" y="62257"/>
                  </a:lnTo>
                  <a:lnTo>
                    <a:pt x="609402" y="40713"/>
                  </a:lnTo>
                  <a:lnTo>
                    <a:pt x="564352" y="23389"/>
                  </a:lnTo>
                  <a:lnTo>
                    <a:pt x="516597" y="10612"/>
                  </a:lnTo>
                  <a:lnTo>
                    <a:pt x="466526" y="2707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7639" y="1203960"/>
              <a:ext cx="829310" cy="695325"/>
            </a:xfrm>
            <a:custGeom>
              <a:avLst/>
              <a:gdLst/>
              <a:ahLst/>
              <a:cxnLst/>
              <a:rect l="l" t="t" r="r" b="b"/>
              <a:pathLst>
                <a:path w="829310" h="695325">
                  <a:moveTo>
                    <a:pt x="0" y="347472"/>
                  </a:moveTo>
                  <a:lnTo>
                    <a:pt x="3229" y="303887"/>
                  </a:lnTo>
                  <a:lnTo>
                    <a:pt x="12659" y="261917"/>
                  </a:lnTo>
                  <a:lnTo>
                    <a:pt x="27901" y="221888"/>
                  </a:lnTo>
                  <a:lnTo>
                    <a:pt x="48567" y="184126"/>
                  </a:lnTo>
                  <a:lnTo>
                    <a:pt x="74268" y="148956"/>
                  </a:lnTo>
                  <a:lnTo>
                    <a:pt x="104615" y="116704"/>
                  </a:lnTo>
                  <a:lnTo>
                    <a:pt x="139221" y="87696"/>
                  </a:lnTo>
                  <a:lnTo>
                    <a:pt x="177696" y="62257"/>
                  </a:lnTo>
                  <a:lnTo>
                    <a:pt x="219653" y="40713"/>
                  </a:lnTo>
                  <a:lnTo>
                    <a:pt x="264703" y="23389"/>
                  </a:lnTo>
                  <a:lnTo>
                    <a:pt x="312458" y="10612"/>
                  </a:lnTo>
                  <a:lnTo>
                    <a:pt x="362529" y="2707"/>
                  </a:lnTo>
                  <a:lnTo>
                    <a:pt x="414528" y="0"/>
                  </a:lnTo>
                  <a:lnTo>
                    <a:pt x="466526" y="2707"/>
                  </a:lnTo>
                  <a:lnTo>
                    <a:pt x="516597" y="10612"/>
                  </a:lnTo>
                  <a:lnTo>
                    <a:pt x="564352" y="23389"/>
                  </a:lnTo>
                  <a:lnTo>
                    <a:pt x="609402" y="40713"/>
                  </a:lnTo>
                  <a:lnTo>
                    <a:pt x="651359" y="62257"/>
                  </a:lnTo>
                  <a:lnTo>
                    <a:pt x="689834" y="87696"/>
                  </a:lnTo>
                  <a:lnTo>
                    <a:pt x="724440" y="116704"/>
                  </a:lnTo>
                  <a:lnTo>
                    <a:pt x="754787" y="148956"/>
                  </a:lnTo>
                  <a:lnTo>
                    <a:pt x="780488" y="184126"/>
                  </a:lnTo>
                  <a:lnTo>
                    <a:pt x="801154" y="221888"/>
                  </a:lnTo>
                  <a:lnTo>
                    <a:pt x="816396" y="261917"/>
                  </a:lnTo>
                  <a:lnTo>
                    <a:pt x="825826" y="303887"/>
                  </a:lnTo>
                  <a:lnTo>
                    <a:pt x="829056" y="347472"/>
                  </a:lnTo>
                  <a:lnTo>
                    <a:pt x="825826" y="391056"/>
                  </a:lnTo>
                  <a:lnTo>
                    <a:pt x="816396" y="433026"/>
                  </a:lnTo>
                  <a:lnTo>
                    <a:pt x="801154" y="473055"/>
                  </a:lnTo>
                  <a:lnTo>
                    <a:pt x="780488" y="510817"/>
                  </a:lnTo>
                  <a:lnTo>
                    <a:pt x="754787" y="545987"/>
                  </a:lnTo>
                  <a:lnTo>
                    <a:pt x="724440" y="578239"/>
                  </a:lnTo>
                  <a:lnTo>
                    <a:pt x="689834" y="607247"/>
                  </a:lnTo>
                  <a:lnTo>
                    <a:pt x="651359" y="632686"/>
                  </a:lnTo>
                  <a:lnTo>
                    <a:pt x="609402" y="654230"/>
                  </a:lnTo>
                  <a:lnTo>
                    <a:pt x="564352" y="671554"/>
                  </a:lnTo>
                  <a:lnTo>
                    <a:pt x="516597" y="684331"/>
                  </a:lnTo>
                  <a:lnTo>
                    <a:pt x="466526" y="692236"/>
                  </a:lnTo>
                  <a:lnTo>
                    <a:pt x="414528" y="694943"/>
                  </a:lnTo>
                  <a:lnTo>
                    <a:pt x="362529" y="692236"/>
                  </a:lnTo>
                  <a:lnTo>
                    <a:pt x="312458" y="684331"/>
                  </a:lnTo>
                  <a:lnTo>
                    <a:pt x="264703" y="671554"/>
                  </a:lnTo>
                  <a:lnTo>
                    <a:pt x="219653" y="654230"/>
                  </a:lnTo>
                  <a:lnTo>
                    <a:pt x="177696" y="632686"/>
                  </a:lnTo>
                  <a:lnTo>
                    <a:pt x="139221" y="607247"/>
                  </a:lnTo>
                  <a:lnTo>
                    <a:pt x="104615" y="578239"/>
                  </a:lnTo>
                  <a:lnTo>
                    <a:pt x="74268" y="545987"/>
                  </a:lnTo>
                  <a:lnTo>
                    <a:pt x="48567" y="510817"/>
                  </a:lnTo>
                  <a:lnTo>
                    <a:pt x="27901" y="473055"/>
                  </a:lnTo>
                  <a:lnTo>
                    <a:pt x="12659" y="433026"/>
                  </a:lnTo>
                  <a:lnTo>
                    <a:pt x="3229" y="391056"/>
                  </a:lnTo>
                  <a:lnTo>
                    <a:pt x="0" y="34747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1" y="1338021"/>
              <a:ext cx="421982" cy="51033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034337" y="1386917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98823" y="3405581"/>
            <a:ext cx="5581650" cy="1003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spcBef>
                <a:spcPts val="110"/>
              </a:spcBef>
            </a:pPr>
            <a:r>
              <a:rPr sz="1600" b="1" i="1" spc="-15" dirty="0">
                <a:latin typeface="Times New Roman"/>
                <a:cs typeface="Times New Roman"/>
              </a:rPr>
              <a:t>Обмен </a:t>
            </a:r>
            <a:r>
              <a:rPr sz="1600" b="1" i="1" spc="-5" dirty="0">
                <a:latin typeface="Times New Roman"/>
                <a:cs typeface="Times New Roman"/>
              </a:rPr>
              <a:t>информацией. </a:t>
            </a:r>
            <a:r>
              <a:rPr sz="1600" i="1" dirty="0">
                <a:latin typeface="Times New Roman"/>
                <a:cs typeface="Times New Roman"/>
              </a:rPr>
              <a:t>Сообщество </a:t>
            </a:r>
            <a:r>
              <a:rPr sz="1600" i="1" spc="5" dirty="0">
                <a:latin typeface="Times New Roman"/>
                <a:cs typeface="Times New Roman"/>
              </a:rPr>
              <a:t>людей, применяющих и </a:t>
            </a:r>
            <a:r>
              <a:rPr sz="1600" i="1" spc="1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понимающих UML </a:t>
            </a:r>
            <a:r>
              <a:rPr sz="1600" i="1" spc="-10" dirty="0">
                <a:latin typeface="Times New Roman"/>
                <a:cs typeface="Times New Roman"/>
              </a:rPr>
              <a:t>стремительно </a:t>
            </a:r>
            <a:r>
              <a:rPr sz="1600" i="1" dirty="0">
                <a:latin typeface="Times New Roman"/>
                <a:cs typeface="Times New Roman"/>
              </a:rPr>
              <a:t>растет. Если вы </a:t>
            </a:r>
            <a:r>
              <a:rPr sz="1600" i="1" spc="-5" dirty="0">
                <a:latin typeface="Times New Roman"/>
                <a:cs typeface="Times New Roman"/>
              </a:rPr>
              <a:t>будете 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использовать</a:t>
            </a:r>
            <a:r>
              <a:rPr sz="1600" i="1" spc="-7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UML,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то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вас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будут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понимать</a:t>
            </a:r>
            <a:r>
              <a:rPr sz="1600" i="1" spc="-7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другие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и вы </a:t>
            </a:r>
            <a:r>
              <a:rPr sz="1600" i="1" spc="-5" dirty="0">
                <a:latin typeface="Times New Roman"/>
                <a:cs typeface="Times New Roman"/>
              </a:rPr>
              <a:t>будете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понимать</a:t>
            </a:r>
            <a:r>
              <a:rPr sz="1600" i="1" spc="-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других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с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полувзгляда.</a:t>
            </a:r>
            <a:endParaRPr sz="1600" dirty="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685289" y="2931922"/>
            <a:ext cx="842010" cy="704850"/>
            <a:chOff x="161289" y="2931922"/>
            <a:chExt cx="842010" cy="704850"/>
          </a:xfrm>
        </p:grpSpPr>
        <p:sp>
          <p:nvSpPr>
            <p:cNvPr id="47" name="object 47"/>
            <p:cNvSpPr/>
            <p:nvPr/>
          </p:nvSpPr>
          <p:spPr>
            <a:xfrm>
              <a:off x="167639" y="2938272"/>
              <a:ext cx="829310" cy="692150"/>
            </a:xfrm>
            <a:custGeom>
              <a:avLst/>
              <a:gdLst/>
              <a:ahLst/>
              <a:cxnLst/>
              <a:rect l="l" t="t" r="r" b="b"/>
              <a:pathLst>
                <a:path w="829310" h="692150">
                  <a:moveTo>
                    <a:pt x="414528" y="0"/>
                  </a:moveTo>
                  <a:lnTo>
                    <a:pt x="362529" y="2696"/>
                  </a:lnTo>
                  <a:lnTo>
                    <a:pt x="312458" y="10568"/>
                  </a:lnTo>
                  <a:lnTo>
                    <a:pt x="264703" y="23292"/>
                  </a:lnTo>
                  <a:lnTo>
                    <a:pt x="219653" y="40543"/>
                  </a:lnTo>
                  <a:lnTo>
                    <a:pt x="177696" y="61997"/>
                  </a:lnTo>
                  <a:lnTo>
                    <a:pt x="139221" y="87327"/>
                  </a:lnTo>
                  <a:lnTo>
                    <a:pt x="104615" y="116211"/>
                  </a:lnTo>
                  <a:lnTo>
                    <a:pt x="74268" y="148323"/>
                  </a:lnTo>
                  <a:lnTo>
                    <a:pt x="48567" y="183339"/>
                  </a:lnTo>
                  <a:lnTo>
                    <a:pt x="27901" y="220934"/>
                  </a:lnTo>
                  <a:lnTo>
                    <a:pt x="12659" y="260784"/>
                  </a:lnTo>
                  <a:lnTo>
                    <a:pt x="3229" y="302563"/>
                  </a:lnTo>
                  <a:lnTo>
                    <a:pt x="0" y="345948"/>
                  </a:lnTo>
                  <a:lnTo>
                    <a:pt x="3229" y="389332"/>
                  </a:lnTo>
                  <a:lnTo>
                    <a:pt x="12659" y="431111"/>
                  </a:lnTo>
                  <a:lnTo>
                    <a:pt x="27901" y="470961"/>
                  </a:lnTo>
                  <a:lnTo>
                    <a:pt x="48567" y="508556"/>
                  </a:lnTo>
                  <a:lnTo>
                    <a:pt x="74268" y="543572"/>
                  </a:lnTo>
                  <a:lnTo>
                    <a:pt x="104615" y="575684"/>
                  </a:lnTo>
                  <a:lnTo>
                    <a:pt x="139221" y="604568"/>
                  </a:lnTo>
                  <a:lnTo>
                    <a:pt x="177696" y="629898"/>
                  </a:lnTo>
                  <a:lnTo>
                    <a:pt x="219653" y="651352"/>
                  </a:lnTo>
                  <a:lnTo>
                    <a:pt x="264703" y="668603"/>
                  </a:lnTo>
                  <a:lnTo>
                    <a:pt x="312458" y="681327"/>
                  </a:lnTo>
                  <a:lnTo>
                    <a:pt x="362529" y="689199"/>
                  </a:lnTo>
                  <a:lnTo>
                    <a:pt x="414528" y="691895"/>
                  </a:lnTo>
                  <a:lnTo>
                    <a:pt x="466526" y="689199"/>
                  </a:lnTo>
                  <a:lnTo>
                    <a:pt x="516597" y="681327"/>
                  </a:lnTo>
                  <a:lnTo>
                    <a:pt x="564352" y="668603"/>
                  </a:lnTo>
                  <a:lnTo>
                    <a:pt x="609402" y="651352"/>
                  </a:lnTo>
                  <a:lnTo>
                    <a:pt x="651359" y="629898"/>
                  </a:lnTo>
                  <a:lnTo>
                    <a:pt x="689834" y="604568"/>
                  </a:lnTo>
                  <a:lnTo>
                    <a:pt x="724440" y="575684"/>
                  </a:lnTo>
                  <a:lnTo>
                    <a:pt x="754787" y="543572"/>
                  </a:lnTo>
                  <a:lnTo>
                    <a:pt x="780488" y="508556"/>
                  </a:lnTo>
                  <a:lnTo>
                    <a:pt x="801154" y="470961"/>
                  </a:lnTo>
                  <a:lnTo>
                    <a:pt x="816396" y="431111"/>
                  </a:lnTo>
                  <a:lnTo>
                    <a:pt x="825826" y="389332"/>
                  </a:lnTo>
                  <a:lnTo>
                    <a:pt x="829056" y="345948"/>
                  </a:lnTo>
                  <a:lnTo>
                    <a:pt x="825826" y="302563"/>
                  </a:lnTo>
                  <a:lnTo>
                    <a:pt x="816396" y="260784"/>
                  </a:lnTo>
                  <a:lnTo>
                    <a:pt x="801154" y="220934"/>
                  </a:lnTo>
                  <a:lnTo>
                    <a:pt x="780488" y="183339"/>
                  </a:lnTo>
                  <a:lnTo>
                    <a:pt x="754787" y="148323"/>
                  </a:lnTo>
                  <a:lnTo>
                    <a:pt x="724440" y="116211"/>
                  </a:lnTo>
                  <a:lnTo>
                    <a:pt x="689834" y="87327"/>
                  </a:lnTo>
                  <a:lnTo>
                    <a:pt x="651359" y="61997"/>
                  </a:lnTo>
                  <a:lnTo>
                    <a:pt x="609402" y="40543"/>
                  </a:lnTo>
                  <a:lnTo>
                    <a:pt x="564352" y="23292"/>
                  </a:lnTo>
                  <a:lnTo>
                    <a:pt x="516597" y="10568"/>
                  </a:lnTo>
                  <a:lnTo>
                    <a:pt x="466526" y="2696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7639" y="2938272"/>
              <a:ext cx="829310" cy="692150"/>
            </a:xfrm>
            <a:custGeom>
              <a:avLst/>
              <a:gdLst/>
              <a:ahLst/>
              <a:cxnLst/>
              <a:rect l="l" t="t" r="r" b="b"/>
              <a:pathLst>
                <a:path w="829310" h="692150">
                  <a:moveTo>
                    <a:pt x="0" y="345948"/>
                  </a:moveTo>
                  <a:lnTo>
                    <a:pt x="3229" y="302563"/>
                  </a:lnTo>
                  <a:lnTo>
                    <a:pt x="12659" y="260784"/>
                  </a:lnTo>
                  <a:lnTo>
                    <a:pt x="27901" y="220934"/>
                  </a:lnTo>
                  <a:lnTo>
                    <a:pt x="48567" y="183339"/>
                  </a:lnTo>
                  <a:lnTo>
                    <a:pt x="74268" y="148323"/>
                  </a:lnTo>
                  <a:lnTo>
                    <a:pt x="104615" y="116211"/>
                  </a:lnTo>
                  <a:lnTo>
                    <a:pt x="139221" y="87327"/>
                  </a:lnTo>
                  <a:lnTo>
                    <a:pt x="177696" y="61997"/>
                  </a:lnTo>
                  <a:lnTo>
                    <a:pt x="219653" y="40543"/>
                  </a:lnTo>
                  <a:lnTo>
                    <a:pt x="264703" y="23292"/>
                  </a:lnTo>
                  <a:lnTo>
                    <a:pt x="312458" y="10568"/>
                  </a:lnTo>
                  <a:lnTo>
                    <a:pt x="362529" y="2696"/>
                  </a:lnTo>
                  <a:lnTo>
                    <a:pt x="414528" y="0"/>
                  </a:lnTo>
                  <a:lnTo>
                    <a:pt x="466526" y="2696"/>
                  </a:lnTo>
                  <a:lnTo>
                    <a:pt x="516597" y="10568"/>
                  </a:lnTo>
                  <a:lnTo>
                    <a:pt x="564352" y="23292"/>
                  </a:lnTo>
                  <a:lnTo>
                    <a:pt x="609402" y="40543"/>
                  </a:lnTo>
                  <a:lnTo>
                    <a:pt x="651359" y="61997"/>
                  </a:lnTo>
                  <a:lnTo>
                    <a:pt x="689834" y="87327"/>
                  </a:lnTo>
                  <a:lnTo>
                    <a:pt x="724440" y="116211"/>
                  </a:lnTo>
                  <a:lnTo>
                    <a:pt x="754787" y="148323"/>
                  </a:lnTo>
                  <a:lnTo>
                    <a:pt x="780488" y="183339"/>
                  </a:lnTo>
                  <a:lnTo>
                    <a:pt x="801154" y="220934"/>
                  </a:lnTo>
                  <a:lnTo>
                    <a:pt x="816396" y="260784"/>
                  </a:lnTo>
                  <a:lnTo>
                    <a:pt x="825826" y="302563"/>
                  </a:lnTo>
                  <a:lnTo>
                    <a:pt x="829056" y="345948"/>
                  </a:lnTo>
                  <a:lnTo>
                    <a:pt x="825826" y="389332"/>
                  </a:lnTo>
                  <a:lnTo>
                    <a:pt x="816396" y="431111"/>
                  </a:lnTo>
                  <a:lnTo>
                    <a:pt x="801154" y="470961"/>
                  </a:lnTo>
                  <a:lnTo>
                    <a:pt x="780488" y="508556"/>
                  </a:lnTo>
                  <a:lnTo>
                    <a:pt x="754787" y="543572"/>
                  </a:lnTo>
                  <a:lnTo>
                    <a:pt x="724440" y="575684"/>
                  </a:lnTo>
                  <a:lnTo>
                    <a:pt x="689834" y="604568"/>
                  </a:lnTo>
                  <a:lnTo>
                    <a:pt x="651359" y="629898"/>
                  </a:lnTo>
                  <a:lnTo>
                    <a:pt x="609402" y="651352"/>
                  </a:lnTo>
                  <a:lnTo>
                    <a:pt x="564352" y="668603"/>
                  </a:lnTo>
                  <a:lnTo>
                    <a:pt x="516597" y="681327"/>
                  </a:lnTo>
                  <a:lnTo>
                    <a:pt x="466526" y="689199"/>
                  </a:lnTo>
                  <a:lnTo>
                    <a:pt x="414528" y="691895"/>
                  </a:lnTo>
                  <a:lnTo>
                    <a:pt x="362529" y="689199"/>
                  </a:lnTo>
                  <a:lnTo>
                    <a:pt x="312458" y="681327"/>
                  </a:lnTo>
                  <a:lnTo>
                    <a:pt x="264703" y="668603"/>
                  </a:lnTo>
                  <a:lnTo>
                    <a:pt x="219653" y="651352"/>
                  </a:lnTo>
                  <a:lnTo>
                    <a:pt x="177696" y="629898"/>
                  </a:lnTo>
                  <a:lnTo>
                    <a:pt x="139221" y="604568"/>
                  </a:lnTo>
                  <a:lnTo>
                    <a:pt x="104615" y="575684"/>
                  </a:lnTo>
                  <a:lnTo>
                    <a:pt x="74268" y="543572"/>
                  </a:lnTo>
                  <a:lnTo>
                    <a:pt x="48567" y="508556"/>
                  </a:lnTo>
                  <a:lnTo>
                    <a:pt x="27901" y="470961"/>
                  </a:lnTo>
                  <a:lnTo>
                    <a:pt x="12659" y="431111"/>
                  </a:lnTo>
                  <a:lnTo>
                    <a:pt x="3229" y="389332"/>
                  </a:lnTo>
                  <a:lnTo>
                    <a:pt x="0" y="345948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51" y="3069310"/>
              <a:ext cx="421982" cy="51335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034337" y="312000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520697" y="3276347"/>
            <a:ext cx="1136015" cy="675005"/>
          </a:xfrm>
          <a:custGeom>
            <a:avLst/>
            <a:gdLst/>
            <a:ahLst/>
            <a:cxnLst/>
            <a:rect l="l" t="t" r="r" b="b"/>
            <a:pathLst>
              <a:path w="1136014" h="675004">
                <a:moveTo>
                  <a:pt x="1059815" y="598677"/>
                </a:moveTo>
                <a:lnTo>
                  <a:pt x="1059815" y="674877"/>
                </a:lnTo>
                <a:lnTo>
                  <a:pt x="1123315" y="643127"/>
                </a:lnTo>
                <a:lnTo>
                  <a:pt x="1072515" y="643127"/>
                </a:lnTo>
                <a:lnTo>
                  <a:pt x="1072515" y="630427"/>
                </a:lnTo>
                <a:lnTo>
                  <a:pt x="1123315" y="630427"/>
                </a:lnTo>
                <a:lnTo>
                  <a:pt x="1059815" y="598677"/>
                </a:lnTo>
                <a:close/>
              </a:path>
              <a:path w="1136014" h="675004">
                <a:moveTo>
                  <a:pt x="561720" y="6350"/>
                </a:moveTo>
                <a:lnTo>
                  <a:pt x="561720" y="643127"/>
                </a:lnTo>
                <a:lnTo>
                  <a:pt x="1059815" y="643127"/>
                </a:lnTo>
                <a:lnTo>
                  <a:pt x="1059815" y="636777"/>
                </a:lnTo>
                <a:lnTo>
                  <a:pt x="574420" y="636777"/>
                </a:lnTo>
                <a:lnTo>
                  <a:pt x="568070" y="630427"/>
                </a:lnTo>
                <a:lnTo>
                  <a:pt x="574420" y="630427"/>
                </a:lnTo>
                <a:lnTo>
                  <a:pt x="574420" y="12700"/>
                </a:lnTo>
                <a:lnTo>
                  <a:pt x="568070" y="12700"/>
                </a:lnTo>
                <a:lnTo>
                  <a:pt x="561720" y="6350"/>
                </a:lnTo>
                <a:close/>
              </a:path>
              <a:path w="1136014" h="675004">
                <a:moveTo>
                  <a:pt x="1123315" y="630427"/>
                </a:moveTo>
                <a:lnTo>
                  <a:pt x="1072515" y="630427"/>
                </a:lnTo>
                <a:lnTo>
                  <a:pt x="1072515" y="643127"/>
                </a:lnTo>
                <a:lnTo>
                  <a:pt x="1123315" y="643127"/>
                </a:lnTo>
                <a:lnTo>
                  <a:pt x="1136015" y="636777"/>
                </a:lnTo>
                <a:lnTo>
                  <a:pt x="1123315" y="630427"/>
                </a:lnTo>
                <a:close/>
              </a:path>
              <a:path w="1136014" h="675004">
                <a:moveTo>
                  <a:pt x="574420" y="630427"/>
                </a:moveTo>
                <a:lnTo>
                  <a:pt x="568070" y="630427"/>
                </a:lnTo>
                <a:lnTo>
                  <a:pt x="574420" y="636777"/>
                </a:lnTo>
                <a:lnTo>
                  <a:pt x="574420" y="630427"/>
                </a:lnTo>
                <a:close/>
              </a:path>
              <a:path w="1136014" h="675004">
                <a:moveTo>
                  <a:pt x="1059815" y="630427"/>
                </a:moveTo>
                <a:lnTo>
                  <a:pt x="574420" y="630427"/>
                </a:lnTo>
                <a:lnTo>
                  <a:pt x="574420" y="636777"/>
                </a:lnTo>
                <a:lnTo>
                  <a:pt x="1059815" y="636777"/>
                </a:lnTo>
                <a:lnTo>
                  <a:pt x="1059815" y="630427"/>
                </a:lnTo>
                <a:close/>
              </a:path>
              <a:path w="1136014" h="675004">
                <a:moveTo>
                  <a:pt x="574420" y="0"/>
                </a:moveTo>
                <a:lnTo>
                  <a:pt x="0" y="0"/>
                </a:lnTo>
                <a:lnTo>
                  <a:pt x="0" y="12700"/>
                </a:lnTo>
                <a:lnTo>
                  <a:pt x="561720" y="12700"/>
                </a:lnTo>
                <a:lnTo>
                  <a:pt x="561720" y="6350"/>
                </a:lnTo>
                <a:lnTo>
                  <a:pt x="574420" y="6350"/>
                </a:lnTo>
                <a:lnTo>
                  <a:pt x="574420" y="0"/>
                </a:lnTo>
                <a:close/>
              </a:path>
              <a:path w="1136014" h="675004">
                <a:moveTo>
                  <a:pt x="574420" y="6350"/>
                </a:moveTo>
                <a:lnTo>
                  <a:pt x="561720" y="6350"/>
                </a:lnTo>
                <a:lnTo>
                  <a:pt x="568070" y="12700"/>
                </a:lnTo>
                <a:lnTo>
                  <a:pt x="574420" y="12700"/>
                </a:lnTo>
                <a:lnTo>
                  <a:pt x="574420" y="63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798823" y="5382564"/>
            <a:ext cx="558927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600" b="1" i="1" spc="-5" dirty="0">
                <a:latin typeface="Times New Roman"/>
                <a:cs typeface="Times New Roman"/>
              </a:rPr>
              <a:t>Спецификация</a:t>
            </a:r>
            <a:r>
              <a:rPr sz="1600" b="1" i="1" spc="-55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Times New Roman"/>
                <a:cs typeface="Times New Roman"/>
              </a:rPr>
              <a:t>систем.</a:t>
            </a:r>
            <a:r>
              <a:rPr sz="1600" b="1" i="1" spc="-5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Это</a:t>
            </a:r>
            <a:r>
              <a:rPr sz="1600" i="1" spc="-1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важнейший</a:t>
            </a:r>
            <a:r>
              <a:rPr sz="1600" i="1" spc="-8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способ</a:t>
            </a:r>
            <a:r>
              <a:rPr sz="1600" i="1" spc="-6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использования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UML</a:t>
            </a:r>
            <a:r>
              <a:rPr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Спецификация - это 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Документ"/>
              </a:rPr>
              <a:t>документ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описывающий требуемые характеристики 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Система"/>
              </a:rPr>
              <a:t>системы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(функциональность).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685289" y="4663185"/>
            <a:ext cx="842010" cy="704850"/>
            <a:chOff x="161289" y="4663185"/>
            <a:chExt cx="842010" cy="704850"/>
          </a:xfrm>
        </p:grpSpPr>
        <p:sp>
          <p:nvSpPr>
            <p:cNvPr id="61" name="object 61"/>
            <p:cNvSpPr/>
            <p:nvPr/>
          </p:nvSpPr>
          <p:spPr>
            <a:xfrm>
              <a:off x="167639" y="4669535"/>
              <a:ext cx="829310" cy="692150"/>
            </a:xfrm>
            <a:custGeom>
              <a:avLst/>
              <a:gdLst/>
              <a:ahLst/>
              <a:cxnLst/>
              <a:rect l="l" t="t" r="r" b="b"/>
              <a:pathLst>
                <a:path w="829310" h="692150">
                  <a:moveTo>
                    <a:pt x="414528" y="0"/>
                  </a:moveTo>
                  <a:lnTo>
                    <a:pt x="362529" y="2696"/>
                  </a:lnTo>
                  <a:lnTo>
                    <a:pt x="312458" y="10568"/>
                  </a:lnTo>
                  <a:lnTo>
                    <a:pt x="264703" y="23292"/>
                  </a:lnTo>
                  <a:lnTo>
                    <a:pt x="219653" y="40543"/>
                  </a:lnTo>
                  <a:lnTo>
                    <a:pt x="177696" y="61997"/>
                  </a:lnTo>
                  <a:lnTo>
                    <a:pt x="139221" y="87327"/>
                  </a:lnTo>
                  <a:lnTo>
                    <a:pt x="104615" y="116211"/>
                  </a:lnTo>
                  <a:lnTo>
                    <a:pt x="74268" y="148323"/>
                  </a:lnTo>
                  <a:lnTo>
                    <a:pt x="48567" y="183339"/>
                  </a:lnTo>
                  <a:lnTo>
                    <a:pt x="27901" y="220934"/>
                  </a:lnTo>
                  <a:lnTo>
                    <a:pt x="12659" y="260784"/>
                  </a:lnTo>
                  <a:lnTo>
                    <a:pt x="3229" y="302563"/>
                  </a:lnTo>
                  <a:lnTo>
                    <a:pt x="0" y="345947"/>
                  </a:lnTo>
                  <a:lnTo>
                    <a:pt x="3229" y="389332"/>
                  </a:lnTo>
                  <a:lnTo>
                    <a:pt x="12659" y="431111"/>
                  </a:lnTo>
                  <a:lnTo>
                    <a:pt x="27901" y="470961"/>
                  </a:lnTo>
                  <a:lnTo>
                    <a:pt x="48567" y="508556"/>
                  </a:lnTo>
                  <a:lnTo>
                    <a:pt x="74268" y="543572"/>
                  </a:lnTo>
                  <a:lnTo>
                    <a:pt x="104615" y="575684"/>
                  </a:lnTo>
                  <a:lnTo>
                    <a:pt x="139221" y="604568"/>
                  </a:lnTo>
                  <a:lnTo>
                    <a:pt x="177696" y="629898"/>
                  </a:lnTo>
                  <a:lnTo>
                    <a:pt x="219653" y="651352"/>
                  </a:lnTo>
                  <a:lnTo>
                    <a:pt x="264703" y="668603"/>
                  </a:lnTo>
                  <a:lnTo>
                    <a:pt x="312458" y="681327"/>
                  </a:lnTo>
                  <a:lnTo>
                    <a:pt x="362529" y="689199"/>
                  </a:lnTo>
                  <a:lnTo>
                    <a:pt x="414528" y="691895"/>
                  </a:lnTo>
                  <a:lnTo>
                    <a:pt x="466526" y="689199"/>
                  </a:lnTo>
                  <a:lnTo>
                    <a:pt x="516597" y="681327"/>
                  </a:lnTo>
                  <a:lnTo>
                    <a:pt x="564352" y="668603"/>
                  </a:lnTo>
                  <a:lnTo>
                    <a:pt x="609402" y="651352"/>
                  </a:lnTo>
                  <a:lnTo>
                    <a:pt x="651359" y="629898"/>
                  </a:lnTo>
                  <a:lnTo>
                    <a:pt x="689834" y="604568"/>
                  </a:lnTo>
                  <a:lnTo>
                    <a:pt x="724440" y="575684"/>
                  </a:lnTo>
                  <a:lnTo>
                    <a:pt x="754787" y="543572"/>
                  </a:lnTo>
                  <a:lnTo>
                    <a:pt x="780488" y="508556"/>
                  </a:lnTo>
                  <a:lnTo>
                    <a:pt x="801154" y="470961"/>
                  </a:lnTo>
                  <a:lnTo>
                    <a:pt x="816396" y="431111"/>
                  </a:lnTo>
                  <a:lnTo>
                    <a:pt x="825826" y="389332"/>
                  </a:lnTo>
                  <a:lnTo>
                    <a:pt x="829056" y="345947"/>
                  </a:lnTo>
                  <a:lnTo>
                    <a:pt x="825826" y="302563"/>
                  </a:lnTo>
                  <a:lnTo>
                    <a:pt x="816396" y="260784"/>
                  </a:lnTo>
                  <a:lnTo>
                    <a:pt x="801154" y="220934"/>
                  </a:lnTo>
                  <a:lnTo>
                    <a:pt x="780488" y="183339"/>
                  </a:lnTo>
                  <a:lnTo>
                    <a:pt x="754787" y="148323"/>
                  </a:lnTo>
                  <a:lnTo>
                    <a:pt x="724440" y="116211"/>
                  </a:lnTo>
                  <a:lnTo>
                    <a:pt x="689834" y="87327"/>
                  </a:lnTo>
                  <a:lnTo>
                    <a:pt x="651359" y="61997"/>
                  </a:lnTo>
                  <a:lnTo>
                    <a:pt x="609402" y="40543"/>
                  </a:lnTo>
                  <a:lnTo>
                    <a:pt x="564352" y="23292"/>
                  </a:lnTo>
                  <a:lnTo>
                    <a:pt x="516597" y="10568"/>
                  </a:lnTo>
                  <a:lnTo>
                    <a:pt x="466526" y="2696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7639" y="4669535"/>
              <a:ext cx="829310" cy="692150"/>
            </a:xfrm>
            <a:custGeom>
              <a:avLst/>
              <a:gdLst/>
              <a:ahLst/>
              <a:cxnLst/>
              <a:rect l="l" t="t" r="r" b="b"/>
              <a:pathLst>
                <a:path w="829310" h="692150">
                  <a:moveTo>
                    <a:pt x="0" y="345947"/>
                  </a:moveTo>
                  <a:lnTo>
                    <a:pt x="3229" y="302563"/>
                  </a:lnTo>
                  <a:lnTo>
                    <a:pt x="12659" y="260784"/>
                  </a:lnTo>
                  <a:lnTo>
                    <a:pt x="27901" y="220934"/>
                  </a:lnTo>
                  <a:lnTo>
                    <a:pt x="48567" y="183339"/>
                  </a:lnTo>
                  <a:lnTo>
                    <a:pt x="74268" y="148323"/>
                  </a:lnTo>
                  <a:lnTo>
                    <a:pt x="104615" y="116211"/>
                  </a:lnTo>
                  <a:lnTo>
                    <a:pt x="139221" y="87327"/>
                  </a:lnTo>
                  <a:lnTo>
                    <a:pt x="177696" y="61997"/>
                  </a:lnTo>
                  <a:lnTo>
                    <a:pt x="219653" y="40543"/>
                  </a:lnTo>
                  <a:lnTo>
                    <a:pt x="264703" y="23292"/>
                  </a:lnTo>
                  <a:lnTo>
                    <a:pt x="312458" y="10568"/>
                  </a:lnTo>
                  <a:lnTo>
                    <a:pt x="362529" y="2696"/>
                  </a:lnTo>
                  <a:lnTo>
                    <a:pt x="414528" y="0"/>
                  </a:lnTo>
                  <a:lnTo>
                    <a:pt x="466526" y="2696"/>
                  </a:lnTo>
                  <a:lnTo>
                    <a:pt x="516597" y="10568"/>
                  </a:lnTo>
                  <a:lnTo>
                    <a:pt x="564352" y="23292"/>
                  </a:lnTo>
                  <a:lnTo>
                    <a:pt x="609402" y="40543"/>
                  </a:lnTo>
                  <a:lnTo>
                    <a:pt x="651359" y="61997"/>
                  </a:lnTo>
                  <a:lnTo>
                    <a:pt x="689834" y="87327"/>
                  </a:lnTo>
                  <a:lnTo>
                    <a:pt x="724440" y="116211"/>
                  </a:lnTo>
                  <a:lnTo>
                    <a:pt x="754787" y="148323"/>
                  </a:lnTo>
                  <a:lnTo>
                    <a:pt x="780488" y="183339"/>
                  </a:lnTo>
                  <a:lnTo>
                    <a:pt x="801154" y="220934"/>
                  </a:lnTo>
                  <a:lnTo>
                    <a:pt x="816396" y="260784"/>
                  </a:lnTo>
                  <a:lnTo>
                    <a:pt x="825826" y="302563"/>
                  </a:lnTo>
                  <a:lnTo>
                    <a:pt x="829056" y="345947"/>
                  </a:lnTo>
                  <a:lnTo>
                    <a:pt x="825826" y="389332"/>
                  </a:lnTo>
                  <a:lnTo>
                    <a:pt x="816396" y="431111"/>
                  </a:lnTo>
                  <a:lnTo>
                    <a:pt x="801154" y="470961"/>
                  </a:lnTo>
                  <a:lnTo>
                    <a:pt x="780488" y="508556"/>
                  </a:lnTo>
                  <a:lnTo>
                    <a:pt x="754787" y="543572"/>
                  </a:lnTo>
                  <a:lnTo>
                    <a:pt x="724440" y="575684"/>
                  </a:lnTo>
                  <a:lnTo>
                    <a:pt x="689834" y="604568"/>
                  </a:lnTo>
                  <a:lnTo>
                    <a:pt x="651359" y="629898"/>
                  </a:lnTo>
                  <a:lnTo>
                    <a:pt x="609402" y="651352"/>
                  </a:lnTo>
                  <a:lnTo>
                    <a:pt x="564352" y="668603"/>
                  </a:lnTo>
                  <a:lnTo>
                    <a:pt x="516597" y="681327"/>
                  </a:lnTo>
                  <a:lnTo>
                    <a:pt x="466526" y="689199"/>
                  </a:lnTo>
                  <a:lnTo>
                    <a:pt x="414528" y="691895"/>
                  </a:lnTo>
                  <a:lnTo>
                    <a:pt x="362529" y="689199"/>
                  </a:lnTo>
                  <a:lnTo>
                    <a:pt x="312458" y="681327"/>
                  </a:lnTo>
                  <a:lnTo>
                    <a:pt x="264703" y="668603"/>
                  </a:lnTo>
                  <a:lnTo>
                    <a:pt x="219653" y="651352"/>
                  </a:lnTo>
                  <a:lnTo>
                    <a:pt x="177696" y="629898"/>
                  </a:lnTo>
                  <a:lnTo>
                    <a:pt x="139221" y="604568"/>
                  </a:lnTo>
                  <a:lnTo>
                    <a:pt x="104615" y="575684"/>
                  </a:lnTo>
                  <a:lnTo>
                    <a:pt x="74268" y="543572"/>
                  </a:lnTo>
                  <a:lnTo>
                    <a:pt x="48567" y="508556"/>
                  </a:lnTo>
                  <a:lnTo>
                    <a:pt x="27901" y="470961"/>
                  </a:lnTo>
                  <a:lnTo>
                    <a:pt x="12659" y="431111"/>
                  </a:lnTo>
                  <a:lnTo>
                    <a:pt x="3229" y="389332"/>
                  </a:lnTo>
                  <a:lnTo>
                    <a:pt x="0" y="34594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1" y="4800574"/>
              <a:ext cx="421982" cy="513359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2034337" y="4852239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520697" y="5007610"/>
            <a:ext cx="1136015" cy="675005"/>
          </a:xfrm>
          <a:custGeom>
            <a:avLst/>
            <a:gdLst/>
            <a:ahLst/>
            <a:cxnLst/>
            <a:rect l="l" t="t" r="r" b="b"/>
            <a:pathLst>
              <a:path w="1136014" h="675004">
                <a:moveTo>
                  <a:pt x="1059815" y="598627"/>
                </a:moveTo>
                <a:lnTo>
                  <a:pt x="1059815" y="674827"/>
                </a:lnTo>
                <a:lnTo>
                  <a:pt x="1123315" y="643077"/>
                </a:lnTo>
                <a:lnTo>
                  <a:pt x="1072515" y="643077"/>
                </a:lnTo>
                <a:lnTo>
                  <a:pt x="1072515" y="630377"/>
                </a:lnTo>
                <a:lnTo>
                  <a:pt x="1123315" y="630377"/>
                </a:lnTo>
                <a:lnTo>
                  <a:pt x="1059815" y="598627"/>
                </a:lnTo>
                <a:close/>
              </a:path>
              <a:path w="1136014" h="675004">
                <a:moveTo>
                  <a:pt x="561720" y="6350"/>
                </a:moveTo>
                <a:lnTo>
                  <a:pt x="561720" y="643077"/>
                </a:lnTo>
                <a:lnTo>
                  <a:pt x="1059815" y="643077"/>
                </a:lnTo>
                <a:lnTo>
                  <a:pt x="1059815" y="636727"/>
                </a:lnTo>
                <a:lnTo>
                  <a:pt x="574420" y="636727"/>
                </a:lnTo>
                <a:lnTo>
                  <a:pt x="568070" y="630377"/>
                </a:lnTo>
                <a:lnTo>
                  <a:pt x="574420" y="630377"/>
                </a:lnTo>
                <a:lnTo>
                  <a:pt x="574420" y="12700"/>
                </a:lnTo>
                <a:lnTo>
                  <a:pt x="568070" y="12700"/>
                </a:lnTo>
                <a:lnTo>
                  <a:pt x="561720" y="6350"/>
                </a:lnTo>
                <a:close/>
              </a:path>
              <a:path w="1136014" h="675004">
                <a:moveTo>
                  <a:pt x="1123315" y="630377"/>
                </a:moveTo>
                <a:lnTo>
                  <a:pt x="1072515" y="630377"/>
                </a:lnTo>
                <a:lnTo>
                  <a:pt x="1072515" y="643077"/>
                </a:lnTo>
                <a:lnTo>
                  <a:pt x="1123315" y="643077"/>
                </a:lnTo>
                <a:lnTo>
                  <a:pt x="1136015" y="636727"/>
                </a:lnTo>
                <a:lnTo>
                  <a:pt x="1123315" y="630377"/>
                </a:lnTo>
                <a:close/>
              </a:path>
              <a:path w="1136014" h="675004">
                <a:moveTo>
                  <a:pt x="574420" y="630377"/>
                </a:moveTo>
                <a:lnTo>
                  <a:pt x="568070" y="630377"/>
                </a:lnTo>
                <a:lnTo>
                  <a:pt x="574420" y="636727"/>
                </a:lnTo>
                <a:lnTo>
                  <a:pt x="574420" y="630377"/>
                </a:lnTo>
                <a:close/>
              </a:path>
              <a:path w="1136014" h="675004">
                <a:moveTo>
                  <a:pt x="1059815" y="630377"/>
                </a:moveTo>
                <a:lnTo>
                  <a:pt x="574420" y="630377"/>
                </a:lnTo>
                <a:lnTo>
                  <a:pt x="574420" y="636727"/>
                </a:lnTo>
                <a:lnTo>
                  <a:pt x="1059815" y="636727"/>
                </a:lnTo>
                <a:lnTo>
                  <a:pt x="1059815" y="630377"/>
                </a:lnTo>
                <a:close/>
              </a:path>
              <a:path w="1136014" h="675004">
                <a:moveTo>
                  <a:pt x="574420" y="0"/>
                </a:moveTo>
                <a:lnTo>
                  <a:pt x="0" y="0"/>
                </a:lnTo>
                <a:lnTo>
                  <a:pt x="0" y="12700"/>
                </a:lnTo>
                <a:lnTo>
                  <a:pt x="561720" y="12700"/>
                </a:lnTo>
                <a:lnTo>
                  <a:pt x="561720" y="6350"/>
                </a:lnTo>
                <a:lnTo>
                  <a:pt x="574420" y="6350"/>
                </a:lnTo>
                <a:lnTo>
                  <a:pt x="574420" y="0"/>
                </a:lnTo>
                <a:close/>
              </a:path>
              <a:path w="1136014" h="675004">
                <a:moveTo>
                  <a:pt x="574420" y="6350"/>
                </a:moveTo>
                <a:lnTo>
                  <a:pt x="561720" y="6350"/>
                </a:lnTo>
                <a:lnTo>
                  <a:pt x="568070" y="12700"/>
                </a:lnTo>
                <a:lnTo>
                  <a:pt x="574420" y="12700"/>
                </a:lnTo>
                <a:lnTo>
                  <a:pt x="574420" y="63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DDE03BC-C8E5-4E8A-9434-5CBFB1E20B08}"/>
              </a:ext>
            </a:extLst>
          </p:cNvPr>
          <p:cNvSpPr/>
          <p:nvPr/>
        </p:nvSpPr>
        <p:spPr>
          <a:xfrm>
            <a:off x="609600" y="1305341"/>
            <a:ext cx="8763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или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активности,</a:t>
            </a:r>
            <a:r>
              <a:rPr lang="ru-RU" spc="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предназначены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уточнения вариантов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 моделей последовательности. </a:t>
            </a:r>
          </a:p>
          <a:p>
            <a:pPr marL="138430" marR="96520" algn="just"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 деятельности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являются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частным случаем диаграммы состояний, так как элементами диаграмм активности являются операции, а именно виды деятельности из модели состояний. Однако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имеют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свои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особенности.</a:t>
            </a:r>
          </a:p>
          <a:p>
            <a:pPr marL="138430" marR="97155" algn="just"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общем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случае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является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самостоятельным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элементом поведения, которая в свою очередь может включать 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себя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другие деятельности или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отдельные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действия.</a:t>
            </a:r>
          </a:p>
          <a:p>
            <a:pPr marL="138430" marR="96520" algn="just">
              <a:spcAft>
                <a:spcPts val="0"/>
              </a:spcAft>
            </a:pPr>
            <a:endParaRPr lang="ru-RU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Действие 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action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это элементарная единица поведения, 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деятельность 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activity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состоит из последовательности выполнения действий, которая описывается с помощью потока управления, лежащего в основе понимания модели поведения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представлении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416853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6C5611-CCD5-4EC6-821D-5B5AF5E8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"/>
            <a:ext cx="6934200" cy="55626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0AFDEF-004F-4EF6-ADCB-F6E6EB5AA07D}"/>
              </a:ext>
            </a:extLst>
          </p:cNvPr>
          <p:cNvSpPr/>
          <p:nvPr/>
        </p:nvSpPr>
        <p:spPr>
          <a:xfrm>
            <a:off x="3023171" y="5943600"/>
            <a:ext cx="3631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 algn="ctr">
              <a:spcBef>
                <a:spcPts val="1240"/>
              </a:spcBef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Пример</a:t>
            </a:r>
            <a:r>
              <a:rPr lang="ru-RU" i="1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953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5F8442-7497-4C1D-BE87-92228C7C3506}"/>
              </a:ext>
            </a:extLst>
          </p:cNvPr>
          <p:cNvSpPr/>
          <p:nvPr/>
        </p:nvSpPr>
        <p:spPr>
          <a:xfrm>
            <a:off x="685800" y="762000"/>
            <a:ext cx="8077200" cy="430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>
              <a:spcBef>
                <a:spcPts val="1200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Узлы</a:t>
            </a:r>
            <a:r>
              <a:rPr lang="ru-RU" sz="1600" b="1" spc="-2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и</a:t>
            </a:r>
            <a:r>
              <a:rPr lang="ru-RU" sz="1600" b="1" spc="-2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дуги</a:t>
            </a:r>
            <a:r>
              <a:rPr lang="ru-RU" sz="1600" b="1" spc="-2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деятельности</a:t>
            </a:r>
          </a:p>
          <a:p>
            <a:pPr marL="138430" marR="97155" algn="just">
              <a:spcBef>
                <a:spcPts val="600"/>
              </a:spcBef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Bef>
                <a:spcPts val="600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Семантически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activity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элемент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диаграммы, служащий для представления процедурной последовательности действий, требующих определенного времени, а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действия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action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моделирует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шаг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выполнения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или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процедуры.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Bef>
                <a:spcPts val="285"/>
              </a:spcBef>
              <a:spcAft>
                <a:spcPts val="0"/>
              </a:spcAft>
            </a:pPr>
            <a:b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Графически узел деятельности и узел действия изображаются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одинаковой фигурой – прямоугольником со скругленными углами, внутри которого пишется имя действия. Оно может быть записано на естественном языке или языке программирования. Никаких дополнительных ограничений при записи действий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накладывается.</a:t>
            </a:r>
          </a:p>
          <a:p>
            <a:pPr marL="138430" marR="96520" algn="just">
              <a:spcBef>
                <a:spcPts val="285"/>
              </a:spcBef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</a:endParaRPr>
          </a:p>
          <a:p>
            <a:pPr marL="138430" marR="96520" algn="just">
              <a:spcBef>
                <a:spcPts val="285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</a:rPr>
              <a:t>Узлы деятельности могут быть связаны между собой переходами или дугами деятельности (</a:t>
            </a:r>
            <a:r>
              <a:rPr lang="ru-RU" sz="1600" dirty="0" err="1">
                <a:latin typeface="Times New Roman" panose="02020603050405020304" pitchFamily="18" charset="0"/>
              </a:rPr>
              <a:t>control</a:t>
            </a:r>
            <a:r>
              <a:rPr lang="ru-RU" sz="1600" dirty="0">
                <a:latin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</a:rPr>
              <a:t>flow</a:t>
            </a:r>
            <a:r>
              <a:rPr lang="ru-RU" sz="1600" dirty="0">
                <a:latin typeface="Times New Roman" panose="02020603050405020304" pitchFamily="18" charset="0"/>
              </a:rPr>
              <a:t>), каждая из кото- </a:t>
            </a:r>
            <a:r>
              <a:rPr lang="ru-RU" sz="1600" dirty="0" err="1">
                <a:latin typeface="Times New Roman" panose="02020603050405020304" pitchFamily="18" charset="0"/>
              </a:rPr>
              <a:t>рых</a:t>
            </a:r>
            <a:r>
              <a:rPr lang="ru-RU" sz="1600" dirty="0">
                <a:latin typeface="Times New Roman" panose="02020603050405020304" pitchFamily="18" charset="0"/>
              </a:rPr>
              <a:t> является направленным отношением и имеет в качестве источника и цели некоторые узлы. Дуга деятельности изображается сплошной линией со стрелкой. </a:t>
            </a:r>
          </a:p>
        </p:txBody>
      </p:sp>
    </p:spTree>
    <p:extLst>
      <p:ext uri="{BB962C8B-B14F-4D97-AF65-F5344CB8AC3E}">
        <p14:creationId xmlns:p14="http://schemas.microsoft.com/office/powerpoint/2010/main" val="1364537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05C58B1-EEEC-4004-BD4C-01F08F4CB048}"/>
              </a:ext>
            </a:extLst>
          </p:cNvPr>
          <p:cNvSpPr/>
          <p:nvPr/>
        </p:nvSpPr>
        <p:spPr>
          <a:xfrm>
            <a:off x="838200" y="547442"/>
            <a:ext cx="830580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>
              <a:spcBef>
                <a:spcPts val="1200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Узлы</a:t>
            </a:r>
            <a:r>
              <a:rPr lang="ru-RU" sz="1600" b="1" spc="-2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управления</a:t>
            </a:r>
          </a:p>
          <a:p>
            <a:pPr marL="138430" marR="96520" algn="just">
              <a:spcBef>
                <a:spcPts val="600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Узлы управления используются на диаграммах деятельности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координации потока управления. Существует несколько разновидностей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узлов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управления:</a:t>
            </a:r>
          </a:p>
          <a:p>
            <a:pPr marL="138430" marR="96520" algn="just">
              <a:spcBef>
                <a:spcPts val="600"/>
              </a:spcBef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lnSpc>
                <a:spcPts val="1840"/>
              </a:lnSpc>
              <a:spcAft>
                <a:spcPts val="0"/>
              </a:spcAft>
              <a:buSzPts val="1600"/>
              <a:buFont typeface="Times New Roman" panose="02020603050405020304" pitchFamily="18" charset="0"/>
              <a:buChar char="•"/>
              <a:tabLst>
                <a:tab pos="62103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начальный</a:t>
            </a:r>
            <a:r>
              <a:rPr lang="ru-RU" sz="1600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</a:t>
            </a:r>
            <a:r>
              <a:rPr lang="ru-RU" sz="1600" spc="-3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initial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),</a:t>
            </a:r>
          </a:p>
          <a:p>
            <a:pPr marL="1143000" lvl="2" indent="-228600">
              <a:lnSpc>
                <a:spcPts val="1840"/>
              </a:lnSpc>
              <a:spcAft>
                <a:spcPts val="0"/>
              </a:spcAft>
              <a:buSzPts val="1600"/>
              <a:buFont typeface="Times New Roman" panose="02020603050405020304" pitchFamily="18" charset="0"/>
              <a:buChar char="•"/>
              <a:tabLst>
                <a:tab pos="62103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финальный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</a:t>
            </a:r>
            <a:r>
              <a:rPr lang="ru-RU" sz="16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final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lnSpc>
                <a:spcPts val="1840"/>
              </a:lnSpc>
              <a:spcBef>
                <a:spcPts val="5"/>
              </a:spcBef>
              <a:spcAft>
                <a:spcPts val="0"/>
              </a:spcAft>
              <a:buSzPts val="1600"/>
              <a:buFont typeface="Times New Roman" panose="02020603050405020304" pitchFamily="18" charset="0"/>
              <a:buChar char="•"/>
              <a:tabLst>
                <a:tab pos="62103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финала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потока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flow</a:t>
            </a:r>
            <a:r>
              <a:rPr lang="ru-RU" sz="1600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final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),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lnSpc>
                <a:spcPts val="1840"/>
              </a:lnSpc>
              <a:spcAft>
                <a:spcPts val="0"/>
              </a:spcAft>
              <a:buSzPts val="1600"/>
              <a:buFont typeface="Times New Roman" panose="02020603050405020304" pitchFamily="18" charset="0"/>
              <a:buChar char="•"/>
              <a:tabLst>
                <a:tab pos="62103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</a:t>
            </a:r>
            <a:r>
              <a:rPr lang="ru-RU" sz="16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соединения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merge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),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spcAft>
                <a:spcPts val="0"/>
              </a:spcAft>
              <a:buSzPts val="1600"/>
              <a:buFont typeface="Times New Roman" panose="02020603050405020304" pitchFamily="18" charset="0"/>
              <a:buChar char="•"/>
              <a:tabLst>
                <a:tab pos="621665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решения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decision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spcAft>
                <a:spcPts val="0"/>
              </a:spcAft>
              <a:buSzPts val="1600"/>
              <a:buFont typeface="Times New Roman" panose="02020603050405020304" pitchFamily="18" charset="0"/>
              <a:buChar char="•"/>
              <a:tabLst>
                <a:tab pos="621665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</a:t>
            </a:r>
            <a:r>
              <a:rPr lang="ru-RU" sz="1600" spc="-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разделения</a:t>
            </a:r>
            <a:r>
              <a:rPr lang="ru-RU" sz="1600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fork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),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 algn="just">
              <a:lnSpc>
                <a:spcPts val="1840"/>
              </a:lnSpc>
              <a:spcAft>
                <a:spcPts val="0"/>
              </a:spcAft>
              <a:buSzPts val="1600"/>
              <a:buFont typeface="Times New Roman" panose="02020603050405020304" pitchFamily="18" charset="0"/>
              <a:buChar char="•"/>
              <a:tabLst>
                <a:tab pos="621665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</a:t>
            </a:r>
            <a:r>
              <a:rPr lang="ru-RU" sz="1600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слияния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join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Bef>
                <a:spcPts val="5"/>
              </a:spcBef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Bef>
                <a:spcPts val="5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Каждая диаграмма деятельности должна иметь начальный 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конечный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узлы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управления.</a:t>
            </a:r>
          </a:p>
          <a:p>
            <a:pPr marL="138430" marR="97155" algn="just">
              <a:spcAft>
                <a:spcPts val="0"/>
              </a:spcAft>
            </a:pPr>
            <a:endParaRPr lang="ru-RU" sz="1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Aft>
                <a:spcPts val="0"/>
              </a:spcAft>
            </a:pP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Начальный узел 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initial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является узлом управления, в котором начинается поток при вызове деятельности, то есть это начальная точка выполнения деятельности, обозначается сплошным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кружком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стрелкой</a:t>
            </a:r>
          </a:p>
          <a:p>
            <a:pPr marL="138430" marR="96520" algn="just">
              <a:spcAft>
                <a:spcPts val="0"/>
              </a:spcAft>
            </a:pPr>
            <a:endParaRPr lang="ru-RU" sz="1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 финала деятельности 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final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узел управления, который прекращает или останавливает все потоки в деятельности,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обозначается символом «бычий глаз» и не может иметь исходящих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стрелок.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784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7E8D032-9E23-4DDC-AC11-3AEF31875BC9}"/>
              </a:ext>
            </a:extLst>
          </p:cNvPr>
          <p:cNvSpPr/>
          <p:nvPr/>
        </p:nvSpPr>
        <p:spPr>
          <a:xfrm>
            <a:off x="457200" y="914400"/>
            <a:ext cx="89154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7155" algn="just"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 финала потока 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flow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final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узел управления, который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завершает отдельный поток управления, не завершая содержащей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деятельности.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финального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узла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он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отличается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тем,</a:t>
            </a:r>
            <a:r>
              <a:rPr lang="ru-RU" spc="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что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 финала потока прекращает выполнение только одного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пото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 управления и не оказывает влияния на другие потоки этой деятельности, то есть деятельность не завершается и может выполняться в других потоках. Попадание же в любой финальный узел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приводит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завершению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всех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потоков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вся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деятельность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прекращается.</a:t>
            </a:r>
          </a:p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Обозначается</a:t>
            </a:r>
            <a:r>
              <a:rPr lang="ru-RU" spc="1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конечное</a:t>
            </a:r>
            <a:r>
              <a:rPr lang="ru-RU" spc="1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состояние</a:t>
            </a:r>
            <a:r>
              <a:rPr lang="ru-RU" spc="1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потока</a:t>
            </a:r>
            <a:r>
              <a:rPr lang="ru-RU" spc="1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1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виде</a:t>
            </a:r>
            <a:r>
              <a:rPr lang="ru-RU" spc="1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окружности</a:t>
            </a:r>
            <a:r>
              <a:rPr lang="ru-RU" spc="-3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крестом.</a:t>
            </a:r>
          </a:p>
          <a:p>
            <a:pPr marL="138430" marR="96520" algn="just">
              <a:spcAft>
                <a:spcPts val="0"/>
              </a:spcAft>
            </a:pPr>
            <a:endParaRPr lang="ru-RU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 решения 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decision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диаграмме деятельности является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узлом управления, который выбирает между выходящими потоками,</a:t>
            </a:r>
            <a:r>
              <a:rPr lang="ru-RU" spc="2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графически</a:t>
            </a:r>
            <a:r>
              <a:rPr lang="ru-RU" spc="3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изображается</a:t>
            </a:r>
            <a:r>
              <a:rPr lang="ru-RU" spc="2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3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виде</a:t>
            </a:r>
            <a:r>
              <a:rPr lang="ru-RU" spc="3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ромба,</a:t>
            </a:r>
            <a:r>
              <a:rPr lang="ru-RU" spc="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внутри</a:t>
            </a:r>
            <a:r>
              <a:rPr lang="ru-RU" spc="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которого</a:t>
            </a:r>
            <a:r>
              <a:rPr lang="ru-RU" spc="-3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нет никакого текста. Он должен иметь дугу деятельности, входящую в него, и одну или несколько дуг, выходящих из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него.</a:t>
            </a:r>
            <a:r>
              <a:rPr lang="ru-RU" spc="2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Каждая</a:t>
            </a:r>
            <a:r>
              <a:rPr lang="ru-RU" spc="2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деятельность,</a:t>
            </a:r>
            <a:r>
              <a:rPr lang="ru-RU" spc="2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достигнув</a:t>
            </a:r>
            <a:r>
              <a:rPr lang="ru-RU" spc="2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узла</a:t>
            </a:r>
            <a:r>
              <a:rPr lang="ru-RU" spc="2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решения,</a:t>
            </a:r>
            <a:r>
              <a:rPr lang="ru-RU" spc="2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может</a:t>
            </a:r>
            <a:r>
              <a:rPr lang="ru-RU" spc="2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перейти только по одной выходящей дуге. Если деятельность имеет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несколько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последующих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элементов,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каждая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выходных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дуг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должна</a:t>
            </a:r>
            <a:r>
              <a:rPr lang="ru-RU" spc="1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иметь</a:t>
            </a:r>
            <a:r>
              <a:rPr lang="ru-RU" spc="1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сторожевое</a:t>
            </a:r>
            <a:r>
              <a:rPr lang="ru-RU" spc="1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условие,</a:t>
            </a:r>
            <a:r>
              <a:rPr lang="ru-RU" spc="1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которое</a:t>
            </a:r>
            <a:r>
              <a:rPr lang="ru-RU" spc="1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возвращает</a:t>
            </a:r>
            <a:r>
              <a:rPr lang="ru-RU" spc="1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значение</a:t>
            </a:r>
          </a:p>
          <a:p>
            <a:pPr marL="138430" marR="9715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«истина» или «ложь</a:t>
            </a:r>
          </a:p>
        </p:txBody>
      </p:sp>
    </p:spTree>
    <p:extLst>
      <p:ext uri="{BB962C8B-B14F-4D97-AF65-F5344CB8AC3E}">
        <p14:creationId xmlns:p14="http://schemas.microsoft.com/office/powerpoint/2010/main" val="560129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B3F404-F26D-4BC2-B72F-2C017978A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6934200" cy="431482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82BF4B-3C8F-4C4A-8BE8-6CF32569DD5F}"/>
              </a:ext>
            </a:extLst>
          </p:cNvPr>
          <p:cNvSpPr/>
          <p:nvPr/>
        </p:nvSpPr>
        <p:spPr>
          <a:xfrm>
            <a:off x="1897421" y="5105400"/>
            <a:ext cx="5730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8125" algn="just">
              <a:spcBef>
                <a:spcPts val="1260"/>
              </a:spcBef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Изображение</a:t>
            </a:r>
            <a:r>
              <a:rPr lang="ru-RU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ветвления</a:t>
            </a:r>
            <a:r>
              <a:rPr lang="ru-RU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диаграмме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67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98DC7B-74F8-4790-AF75-173865E39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5715000" cy="54387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5332A3-1EC3-4014-9DF3-D6D5E37A8FBE}"/>
              </a:ext>
            </a:extLst>
          </p:cNvPr>
          <p:cNvSpPr/>
          <p:nvPr/>
        </p:nvSpPr>
        <p:spPr>
          <a:xfrm>
            <a:off x="-190499" y="5830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Пример диаграммы деятельности</a:t>
            </a:r>
            <a:r>
              <a:rPr lang="ru-RU" i="1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ru-RU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регистрации</a:t>
            </a:r>
            <a:r>
              <a:rPr lang="ru-RU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пассажиров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F6C7F9-44A5-43FD-8601-B9364B1D5368}"/>
              </a:ext>
            </a:extLst>
          </p:cNvPr>
          <p:cNvSpPr/>
          <p:nvPr/>
        </p:nvSpPr>
        <p:spPr>
          <a:xfrm>
            <a:off x="5410200" y="381000"/>
            <a:ext cx="44196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>
              <a:spcBef>
                <a:spcPts val="1200"/>
              </a:spcBef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Первоначально</a:t>
            </a:r>
            <a:r>
              <a:rPr lang="ru-RU" sz="1600" spc="2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выполняется</a:t>
            </a:r>
            <a:r>
              <a:rPr lang="ru-RU" sz="1600" spc="2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проверка</a:t>
            </a:r>
            <a:r>
              <a:rPr lang="ru-RU" sz="1600" spc="3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билета.</a:t>
            </a:r>
            <a:r>
              <a:rPr lang="ru-RU" sz="1600" spc="2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</a:t>
            </a:r>
            <a:r>
              <a:rPr lang="ru-RU" sz="1600" spc="2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он</a:t>
            </a:r>
            <a:r>
              <a:rPr lang="ru-RU" sz="1600" spc="2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ока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зывается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недействительным,</a:t>
            </a:r>
            <a:r>
              <a:rPr lang="ru-RU" sz="1600" spc="2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</a:t>
            </a:r>
            <a:r>
              <a:rPr lang="ru-RU" sz="1600" spc="2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билет</a:t>
            </a:r>
            <a:r>
              <a:rPr lang="ru-RU" sz="1600" spc="2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просто</a:t>
            </a:r>
            <a:r>
              <a:rPr lang="ru-RU" sz="1600" spc="2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возвращается</a:t>
            </a:r>
            <a:r>
              <a:rPr lang="ru-RU" sz="1600" spc="2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пассажиру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никакой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дополнительной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этом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происходит. Если же билет действителен, то поток управления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передается по трем параллельным направлениям. Пассажиру вы-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дается посадочный талон. Параллельно проверяется наличие багажа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выдается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талон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багаж.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пассажир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иностранный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гражданин, то проверяется наличие визы. Если виза действительна, и завершены все описанные выше параллельные действия, то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деятельность синхронизируется, то есть пассажиру возвращается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билет, и он может следовать на посадку с билетом и посадочным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талоном, а поток управления оформления пассажира переходит в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финальный узел. Если виза оказывается недействительной, то не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выдается посадочный талон и не оформляется багаж, а просто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возвращается билет, и поток управления переходит в финальный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узел,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есть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все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действия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сотрудников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аэропорта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прекращаются.</a:t>
            </a:r>
          </a:p>
        </p:txBody>
      </p:sp>
    </p:spTree>
    <p:extLst>
      <p:ext uri="{BB962C8B-B14F-4D97-AF65-F5344CB8AC3E}">
        <p14:creationId xmlns:p14="http://schemas.microsoft.com/office/powerpoint/2010/main" val="184979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3798824" y="1795400"/>
            <a:ext cx="582866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600" b="1" i="1" dirty="0">
                <a:latin typeface="Times New Roman"/>
                <a:cs typeface="Times New Roman"/>
              </a:rPr>
              <a:t>Повторное</a:t>
            </a:r>
            <a:r>
              <a:rPr sz="1600" b="1" i="1" spc="-50" dirty="0">
                <a:latin typeface="Times New Roman"/>
                <a:cs typeface="Times New Roman"/>
              </a:rPr>
              <a:t> </a:t>
            </a:r>
            <a:r>
              <a:rPr sz="1600" b="1" i="1" spc="-5" dirty="0">
                <a:latin typeface="Times New Roman"/>
                <a:cs typeface="Times New Roman"/>
              </a:rPr>
              <a:t>использование</a:t>
            </a:r>
            <a:r>
              <a:rPr sz="1600" b="1" i="1" spc="-75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Times New Roman"/>
                <a:cs typeface="Times New Roman"/>
              </a:rPr>
              <a:t>архитектурных</a:t>
            </a:r>
            <a:r>
              <a:rPr sz="1600" b="1" i="1" spc="-35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Times New Roman"/>
                <a:cs typeface="Times New Roman"/>
              </a:rPr>
              <a:t>решений.</a:t>
            </a:r>
            <a:r>
              <a:rPr sz="1600" b="1" i="1" spc="-1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Повторное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использование </a:t>
            </a:r>
            <a:r>
              <a:rPr sz="1600" i="1" spc="5" dirty="0">
                <a:latin typeface="Times New Roman"/>
                <a:cs typeface="Times New Roman"/>
              </a:rPr>
              <a:t>ранее </a:t>
            </a:r>
            <a:r>
              <a:rPr sz="1600" i="1" dirty="0">
                <a:latin typeface="Times New Roman"/>
                <a:cs typeface="Times New Roman"/>
              </a:rPr>
              <a:t>разработанных </a:t>
            </a:r>
            <a:r>
              <a:rPr sz="1600" i="1" spc="5" dirty="0">
                <a:latin typeface="Times New Roman"/>
                <a:cs typeface="Times New Roman"/>
              </a:rPr>
              <a:t>решений — </a:t>
            </a:r>
            <a:r>
              <a:rPr sz="1600" i="1" spc="-5" dirty="0">
                <a:latin typeface="Times New Roman"/>
                <a:cs typeface="Times New Roman"/>
              </a:rPr>
              <a:t>ключ </a:t>
            </a:r>
            <a:r>
              <a:rPr sz="1600" i="1" dirty="0">
                <a:latin typeface="Times New Roman"/>
                <a:cs typeface="Times New Roman"/>
              </a:rPr>
              <a:t>к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повышению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эффективности.</a:t>
            </a:r>
            <a:endParaRPr sz="1600" dirty="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85289" y="1197611"/>
            <a:ext cx="842010" cy="708025"/>
            <a:chOff x="161289" y="1197610"/>
            <a:chExt cx="842010" cy="708025"/>
          </a:xfrm>
        </p:grpSpPr>
        <p:sp>
          <p:nvSpPr>
            <p:cNvPr id="19" name="object 19"/>
            <p:cNvSpPr/>
            <p:nvPr/>
          </p:nvSpPr>
          <p:spPr>
            <a:xfrm>
              <a:off x="167639" y="1203960"/>
              <a:ext cx="829310" cy="695325"/>
            </a:xfrm>
            <a:custGeom>
              <a:avLst/>
              <a:gdLst/>
              <a:ahLst/>
              <a:cxnLst/>
              <a:rect l="l" t="t" r="r" b="b"/>
              <a:pathLst>
                <a:path w="829310" h="695325">
                  <a:moveTo>
                    <a:pt x="414528" y="0"/>
                  </a:moveTo>
                  <a:lnTo>
                    <a:pt x="362529" y="2707"/>
                  </a:lnTo>
                  <a:lnTo>
                    <a:pt x="312458" y="10612"/>
                  </a:lnTo>
                  <a:lnTo>
                    <a:pt x="264703" y="23389"/>
                  </a:lnTo>
                  <a:lnTo>
                    <a:pt x="219653" y="40713"/>
                  </a:lnTo>
                  <a:lnTo>
                    <a:pt x="177696" y="62257"/>
                  </a:lnTo>
                  <a:lnTo>
                    <a:pt x="139221" y="87696"/>
                  </a:lnTo>
                  <a:lnTo>
                    <a:pt x="104615" y="116704"/>
                  </a:lnTo>
                  <a:lnTo>
                    <a:pt x="74268" y="148956"/>
                  </a:lnTo>
                  <a:lnTo>
                    <a:pt x="48567" y="184126"/>
                  </a:lnTo>
                  <a:lnTo>
                    <a:pt x="27901" y="221888"/>
                  </a:lnTo>
                  <a:lnTo>
                    <a:pt x="12659" y="261917"/>
                  </a:lnTo>
                  <a:lnTo>
                    <a:pt x="3229" y="303887"/>
                  </a:lnTo>
                  <a:lnTo>
                    <a:pt x="0" y="347472"/>
                  </a:lnTo>
                  <a:lnTo>
                    <a:pt x="3229" y="391056"/>
                  </a:lnTo>
                  <a:lnTo>
                    <a:pt x="12659" y="433026"/>
                  </a:lnTo>
                  <a:lnTo>
                    <a:pt x="27901" y="473055"/>
                  </a:lnTo>
                  <a:lnTo>
                    <a:pt x="48567" y="510817"/>
                  </a:lnTo>
                  <a:lnTo>
                    <a:pt x="74268" y="545987"/>
                  </a:lnTo>
                  <a:lnTo>
                    <a:pt x="104615" y="578239"/>
                  </a:lnTo>
                  <a:lnTo>
                    <a:pt x="139221" y="607247"/>
                  </a:lnTo>
                  <a:lnTo>
                    <a:pt x="177696" y="632686"/>
                  </a:lnTo>
                  <a:lnTo>
                    <a:pt x="219653" y="654230"/>
                  </a:lnTo>
                  <a:lnTo>
                    <a:pt x="264703" y="671554"/>
                  </a:lnTo>
                  <a:lnTo>
                    <a:pt x="312458" y="684331"/>
                  </a:lnTo>
                  <a:lnTo>
                    <a:pt x="362529" y="692236"/>
                  </a:lnTo>
                  <a:lnTo>
                    <a:pt x="414528" y="694943"/>
                  </a:lnTo>
                  <a:lnTo>
                    <a:pt x="466526" y="692236"/>
                  </a:lnTo>
                  <a:lnTo>
                    <a:pt x="516597" y="684331"/>
                  </a:lnTo>
                  <a:lnTo>
                    <a:pt x="564352" y="671554"/>
                  </a:lnTo>
                  <a:lnTo>
                    <a:pt x="609402" y="654230"/>
                  </a:lnTo>
                  <a:lnTo>
                    <a:pt x="651359" y="632686"/>
                  </a:lnTo>
                  <a:lnTo>
                    <a:pt x="689834" y="607247"/>
                  </a:lnTo>
                  <a:lnTo>
                    <a:pt x="724440" y="578239"/>
                  </a:lnTo>
                  <a:lnTo>
                    <a:pt x="754787" y="545987"/>
                  </a:lnTo>
                  <a:lnTo>
                    <a:pt x="780488" y="510817"/>
                  </a:lnTo>
                  <a:lnTo>
                    <a:pt x="801154" y="473055"/>
                  </a:lnTo>
                  <a:lnTo>
                    <a:pt x="816396" y="433026"/>
                  </a:lnTo>
                  <a:lnTo>
                    <a:pt x="825826" y="391056"/>
                  </a:lnTo>
                  <a:lnTo>
                    <a:pt x="829056" y="347472"/>
                  </a:lnTo>
                  <a:lnTo>
                    <a:pt x="825826" y="303887"/>
                  </a:lnTo>
                  <a:lnTo>
                    <a:pt x="816396" y="261917"/>
                  </a:lnTo>
                  <a:lnTo>
                    <a:pt x="801154" y="221888"/>
                  </a:lnTo>
                  <a:lnTo>
                    <a:pt x="780488" y="184126"/>
                  </a:lnTo>
                  <a:lnTo>
                    <a:pt x="754787" y="148956"/>
                  </a:lnTo>
                  <a:lnTo>
                    <a:pt x="724440" y="116704"/>
                  </a:lnTo>
                  <a:lnTo>
                    <a:pt x="689834" y="87696"/>
                  </a:lnTo>
                  <a:lnTo>
                    <a:pt x="651359" y="62257"/>
                  </a:lnTo>
                  <a:lnTo>
                    <a:pt x="609402" y="40713"/>
                  </a:lnTo>
                  <a:lnTo>
                    <a:pt x="564352" y="23389"/>
                  </a:lnTo>
                  <a:lnTo>
                    <a:pt x="516597" y="10612"/>
                  </a:lnTo>
                  <a:lnTo>
                    <a:pt x="466526" y="2707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7639" y="1203960"/>
              <a:ext cx="829310" cy="695325"/>
            </a:xfrm>
            <a:custGeom>
              <a:avLst/>
              <a:gdLst/>
              <a:ahLst/>
              <a:cxnLst/>
              <a:rect l="l" t="t" r="r" b="b"/>
              <a:pathLst>
                <a:path w="829310" h="695325">
                  <a:moveTo>
                    <a:pt x="0" y="347472"/>
                  </a:moveTo>
                  <a:lnTo>
                    <a:pt x="3229" y="303887"/>
                  </a:lnTo>
                  <a:lnTo>
                    <a:pt x="12659" y="261917"/>
                  </a:lnTo>
                  <a:lnTo>
                    <a:pt x="27901" y="221888"/>
                  </a:lnTo>
                  <a:lnTo>
                    <a:pt x="48567" y="184126"/>
                  </a:lnTo>
                  <a:lnTo>
                    <a:pt x="74268" y="148956"/>
                  </a:lnTo>
                  <a:lnTo>
                    <a:pt x="104615" y="116704"/>
                  </a:lnTo>
                  <a:lnTo>
                    <a:pt x="139221" y="87696"/>
                  </a:lnTo>
                  <a:lnTo>
                    <a:pt x="177696" y="62257"/>
                  </a:lnTo>
                  <a:lnTo>
                    <a:pt x="219653" y="40713"/>
                  </a:lnTo>
                  <a:lnTo>
                    <a:pt x="264703" y="23389"/>
                  </a:lnTo>
                  <a:lnTo>
                    <a:pt x="312458" y="10612"/>
                  </a:lnTo>
                  <a:lnTo>
                    <a:pt x="362529" y="2707"/>
                  </a:lnTo>
                  <a:lnTo>
                    <a:pt x="414528" y="0"/>
                  </a:lnTo>
                  <a:lnTo>
                    <a:pt x="466526" y="2707"/>
                  </a:lnTo>
                  <a:lnTo>
                    <a:pt x="516597" y="10612"/>
                  </a:lnTo>
                  <a:lnTo>
                    <a:pt x="564352" y="23389"/>
                  </a:lnTo>
                  <a:lnTo>
                    <a:pt x="609402" y="40713"/>
                  </a:lnTo>
                  <a:lnTo>
                    <a:pt x="651359" y="62257"/>
                  </a:lnTo>
                  <a:lnTo>
                    <a:pt x="689834" y="87696"/>
                  </a:lnTo>
                  <a:lnTo>
                    <a:pt x="724440" y="116704"/>
                  </a:lnTo>
                  <a:lnTo>
                    <a:pt x="754787" y="148956"/>
                  </a:lnTo>
                  <a:lnTo>
                    <a:pt x="780488" y="184126"/>
                  </a:lnTo>
                  <a:lnTo>
                    <a:pt x="801154" y="221888"/>
                  </a:lnTo>
                  <a:lnTo>
                    <a:pt x="816396" y="261917"/>
                  </a:lnTo>
                  <a:lnTo>
                    <a:pt x="825826" y="303887"/>
                  </a:lnTo>
                  <a:lnTo>
                    <a:pt x="829056" y="347472"/>
                  </a:lnTo>
                  <a:lnTo>
                    <a:pt x="825826" y="391056"/>
                  </a:lnTo>
                  <a:lnTo>
                    <a:pt x="816396" y="433026"/>
                  </a:lnTo>
                  <a:lnTo>
                    <a:pt x="801154" y="473055"/>
                  </a:lnTo>
                  <a:lnTo>
                    <a:pt x="780488" y="510817"/>
                  </a:lnTo>
                  <a:lnTo>
                    <a:pt x="754787" y="545987"/>
                  </a:lnTo>
                  <a:lnTo>
                    <a:pt x="724440" y="578239"/>
                  </a:lnTo>
                  <a:lnTo>
                    <a:pt x="689834" y="607247"/>
                  </a:lnTo>
                  <a:lnTo>
                    <a:pt x="651359" y="632686"/>
                  </a:lnTo>
                  <a:lnTo>
                    <a:pt x="609402" y="654230"/>
                  </a:lnTo>
                  <a:lnTo>
                    <a:pt x="564352" y="671554"/>
                  </a:lnTo>
                  <a:lnTo>
                    <a:pt x="516597" y="684331"/>
                  </a:lnTo>
                  <a:lnTo>
                    <a:pt x="466526" y="692236"/>
                  </a:lnTo>
                  <a:lnTo>
                    <a:pt x="414528" y="694943"/>
                  </a:lnTo>
                  <a:lnTo>
                    <a:pt x="362529" y="692236"/>
                  </a:lnTo>
                  <a:lnTo>
                    <a:pt x="312458" y="684331"/>
                  </a:lnTo>
                  <a:lnTo>
                    <a:pt x="264703" y="671554"/>
                  </a:lnTo>
                  <a:lnTo>
                    <a:pt x="219653" y="654230"/>
                  </a:lnTo>
                  <a:lnTo>
                    <a:pt x="177696" y="632686"/>
                  </a:lnTo>
                  <a:lnTo>
                    <a:pt x="139221" y="607247"/>
                  </a:lnTo>
                  <a:lnTo>
                    <a:pt x="104615" y="578239"/>
                  </a:lnTo>
                  <a:lnTo>
                    <a:pt x="74268" y="545987"/>
                  </a:lnTo>
                  <a:lnTo>
                    <a:pt x="48567" y="510817"/>
                  </a:lnTo>
                  <a:lnTo>
                    <a:pt x="27901" y="473055"/>
                  </a:lnTo>
                  <a:lnTo>
                    <a:pt x="12659" y="433026"/>
                  </a:lnTo>
                  <a:lnTo>
                    <a:pt x="3229" y="391056"/>
                  </a:lnTo>
                  <a:lnTo>
                    <a:pt x="0" y="34747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1" y="1338021"/>
              <a:ext cx="421982" cy="51033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034337" y="1386917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77234" y="3176144"/>
            <a:ext cx="484441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600" b="1" i="1" spc="-5" dirty="0">
                <a:latin typeface="Times New Roman"/>
                <a:cs typeface="Times New Roman"/>
              </a:rPr>
              <a:t>Генерация </a:t>
            </a:r>
            <a:r>
              <a:rPr sz="1600" b="1" i="1" spc="-15" dirty="0">
                <a:latin typeface="Times New Roman"/>
                <a:cs typeface="Times New Roman"/>
              </a:rPr>
              <a:t>кода. </a:t>
            </a:r>
            <a:r>
              <a:rPr sz="1600" i="1" spc="-5" dirty="0">
                <a:latin typeface="Times New Roman"/>
                <a:cs typeface="Times New Roman"/>
              </a:rPr>
              <a:t>Генерировать </a:t>
            </a:r>
            <a:r>
              <a:rPr sz="1600" i="1" spc="-30" dirty="0">
                <a:latin typeface="Times New Roman"/>
                <a:cs typeface="Times New Roman"/>
              </a:rPr>
              <a:t>код </a:t>
            </a:r>
            <a:r>
              <a:rPr sz="1600" i="1" spc="-10" dirty="0">
                <a:latin typeface="Times New Roman"/>
                <a:cs typeface="Times New Roman"/>
              </a:rPr>
              <a:t>нужно </a:t>
            </a:r>
            <a:r>
              <a:rPr sz="1600" i="1" dirty="0">
                <a:latin typeface="Times New Roman"/>
                <a:cs typeface="Times New Roman"/>
              </a:rPr>
              <a:t>и </a:t>
            </a:r>
            <a:r>
              <a:rPr sz="1600" i="1" spc="-5" dirty="0">
                <a:latin typeface="Times New Roman"/>
                <a:cs typeface="Times New Roman"/>
              </a:rPr>
              <a:t>можно, </a:t>
            </a:r>
            <a:r>
              <a:rPr sz="1600" i="1" dirty="0">
                <a:latin typeface="Times New Roman"/>
                <a:cs typeface="Times New Roman"/>
              </a:rPr>
              <a:t>но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возможности </a:t>
            </a:r>
            <a:r>
              <a:rPr sz="1600" i="1" dirty="0">
                <a:latin typeface="Times New Roman"/>
                <a:cs typeface="Times New Roman"/>
              </a:rPr>
              <a:t>имеющихся </a:t>
            </a:r>
            <a:r>
              <a:rPr sz="1600" i="1" spc="-5" dirty="0">
                <a:latin typeface="Times New Roman"/>
                <a:cs typeface="Times New Roman"/>
              </a:rPr>
              <a:t>инструментов не </a:t>
            </a:r>
            <a:r>
              <a:rPr sz="1600" i="1" spc="5" dirty="0">
                <a:latin typeface="Times New Roman"/>
                <a:cs typeface="Times New Roman"/>
              </a:rPr>
              <a:t>стоит </a:t>
            </a:r>
            <a:r>
              <a:rPr sz="1600" i="1" spc="1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переоценивать.</a:t>
            </a:r>
            <a:endParaRPr sz="1600" dirty="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685289" y="2800857"/>
            <a:ext cx="842010" cy="704850"/>
            <a:chOff x="161289" y="2800857"/>
            <a:chExt cx="842010" cy="704850"/>
          </a:xfrm>
        </p:grpSpPr>
        <p:sp>
          <p:nvSpPr>
            <p:cNvPr id="35" name="object 35"/>
            <p:cNvSpPr/>
            <p:nvPr/>
          </p:nvSpPr>
          <p:spPr>
            <a:xfrm>
              <a:off x="167639" y="2807207"/>
              <a:ext cx="829310" cy="692150"/>
            </a:xfrm>
            <a:custGeom>
              <a:avLst/>
              <a:gdLst/>
              <a:ahLst/>
              <a:cxnLst/>
              <a:rect l="l" t="t" r="r" b="b"/>
              <a:pathLst>
                <a:path w="829310" h="692150">
                  <a:moveTo>
                    <a:pt x="414528" y="0"/>
                  </a:moveTo>
                  <a:lnTo>
                    <a:pt x="362529" y="2696"/>
                  </a:lnTo>
                  <a:lnTo>
                    <a:pt x="312458" y="10568"/>
                  </a:lnTo>
                  <a:lnTo>
                    <a:pt x="264703" y="23292"/>
                  </a:lnTo>
                  <a:lnTo>
                    <a:pt x="219653" y="40543"/>
                  </a:lnTo>
                  <a:lnTo>
                    <a:pt x="177696" y="61997"/>
                  </a:lnTo>
                  <a:lnTo>
                    <a:pt x="139221" y="87327"/>
                  </a:lnTo>
                  <a:lnTo>
                    <a:pt x="104615" y="116211"/>
                  </a:lnTo>
                  <a:lnTo>
                    <a:pt x="74268" y="148323"/>
                  </a:lnTo>
                  <a:lnTo>
                    <a:pt x="48567" y="183339"/>
                  </a:lnTo>
                  <a:lnTo>
                    <a:pt x="27901" y="220934"/>
                  </a:lnTo>
                  <a:lnTo>
                    <a:pt x="12659" y="260784"/>
                  </a:lnTo>
                  <a:lnTo>
                    <a:pt x="3229" y="302563"/>
                  </a:lnTo>
                  <a:lnTo>
                    <a:pt x="0" y="345947"/>
                  </a:lnTo>
                  <a:lnTo>
                    <a:pt x="3229" y="389332"/>
                  </a:lnTo>
                  <a:lnTo>
                    <a:pt x="12659" y="431111"/>
                  </a:lnTo>
                  <a:lnTo>
                    <a:pt x="27901" y="470961"/>
                  </a:lnTo>
                  <a:lnTo>
                    <a:pt x="48567" y="508556"/>
                  </a:lnTo>
                  <a:lnTo>
                    <a:pt x="74268" y="543572"/>
                  </a:lnTo>
                  <a:lnTo>
                    <a:pt x="104615" y="575684"/>
                  </a:lnTo>
                  <a:lnTo>
                    <a:pt x="139221" y="604568"/>
                  </a:lnTo>
                  <a:lnTo>
                    <a:pt x="177696" y="629898"/>
                  </a:lnTo>
                  <a:lnTo>
                    <a:pt x="219653" y="651352"/>
                  </a:lnTo>
                  <a:lnTo>
                    <a:pt x="264703" y="668603"/>
                  </a:lnTo>
                  <a:lnTo>
                    <a:pt x="312458" y="681327"/>
                  </a:lnTo>
                  <a:lnTo>
                    <a:pt x="362529" y="689199"/>
                  </a:lnTo>
                  <a:lnTo>
                    <a:pt x="414528" y="691895"/>
                  </a:lnTo>
                  <a:lnTo>
                    <a:pt x="466526" y="689199"/>
                  </a:lnTo>
                  <a:lnTo>
                    <a:pt x="516597" y="681327"/>
                  </a:lnTo>
                  <a:lnTo>
                    <a:pt x="564352" y="668603"/>
                  </a:lnTo>
                  <a:lnTo>
                    <a:pt x="609402" y="651352"/>
                  </a:lnTo>
                  <a:lnTo>
                    <a:pt x="651359" y="629898"/>
                  </a:lnTo>
                  <a:lnTo>
                    <a:pt x="689834" y="604568"/>
                  </a:lnTo>
                  <a:lnTo>
                    <a:pt x="724440" y="575684"/>
                  </a:lnTo>
                  <a:lnTo>
                    <a:pt x="754787" y="543572"/>
                  </a:lnTo>
                  <a:lnTo>
                    <a:pt x="780488" y="508556"/>
                  </a:lnTo>
                  <a:lnTo>
                    <a:pt x="801154" y="470961"/>
                  </a:lnTo>
                  <a:lnTo>
                    <a:pt x="816396" y="431111"/>
                  </a:lnTo>
                  <a:lnTo>
                    <a:pt x="825826" y="389332"/>
                  </a:lnTo>
                  <a:lnTo>
                    <a:pt x="829056" y="345947"/>
                  </a:lnTo>
                  <a:lnTo>
                    <a:pt x="825826" y="302563"/>
                  </a:lnTo>
                  <a:lnTo>
                    <a:pt x="816396" y="260784"/>
                  </a:lnTo>
                  <a:lnTo>
                    <a:pt x="801154" y="220934"/>
                  </a:lnTo>
                  <a:lnTo>
                    <a:pt x="780488" y="183339"/>
                  </a:lnTo>
                  <a:lnTo>
                    <a:pt x="754787" y="148323"/>
                  </a:lnTo>
                  <a:lnTo>
                    <a:pt x="724440" y="116211"/>
                  </a:lnTo>
                  <a:lnTo>
                    <a:pt x="689834" y="87327"/>
                  </a:lnTo>
                  <a:lnTo>
                    <a:pt x="651359" y="61997"/>
                  </a:lnTo>
                  <a:lnTo>
                    <a:pt x="609402" y="40543"/>
                  </a:lnTo>
                  <a:lnTo>
                    <a:pt x="564352" y="23292"/>
                  </a:lnTo>
                  <a:lnTo>
                    <a:pt x="516597" y="10568"/>
                  </a:lnTo>
                  <a:lnTo>
                    <a:pt x="466526" y="2696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7639" y="2807207"/>
              <a:ext cx="829310" cy="692150"/>
            </a:xfrm>
            <a:custGeom>
              <a:avLst/>
              <a:gdLst/>
              <a:ahLst/>
              <a:cxnLst/>
              <a:rect l="l" t="t" r="r" b="b"/>
              <a:pathLst>
                <a:path w="829310" h="692150">
                  <a:moveTo>
                    <a:pt x="0" y="345947"/>
                  </a:moveTo>
                  <a:lnTo>
                    <a:pt x="3229" y="302563"/>
                  </a:lnTo>
                  <a:lnTo>
                    <a:pt x="12659" y="260784"/>
                  </a:lnTo>
                  <a:lnTo>
                    <a:pt x="27901" y="220934"/>
                  </a:lnTo>
                  <a:lnTo>
                    <a:pt x="48567" y="183339"/>
                  </a:lnTo>
                  <a:lnTo>
                    <a:pt x="74268" y="148323"/>
                  </a:lnTo>
                  <a:lnTo>
                    <a:pt x="104615" y="116211"/>
                  </a:lnTo>
                  <a:lnTo>
                    <a:pt x="139221" y="87327"/>
                  </a:lnTo>
                  <a:lnTo>
                    <a:pt x="177696" y="61997"/>
                  </a:lnTo>
                  <a:lnTo>
                    <a:pt x="219653" y="40543"/>
                  </a:lnTo>
                  <a:lnTo>
                    <a:pt x="264703" y="23292"/>
                  </a:lnTo>
                  <a:lnTo>
                    <a:pt x="312458" y="10568"/>
                  </a:lnTo>
                  <a:lnTo>
                    <a:pt x="362529" y="2696"/>
                  </a:lnTo>
                  <a:lnTo>
                    <a:pt x="414528" y="0"/>
                  </a:lnTo>
                  <a:lnTo>
                    <a:pt x="466526" y="2696"/>
                  </a:lnTo>
                  <a:lnTo>
                    <a:pt x="516597" y="10568"/>
                  </a:lnTo>
                  <a:lnTo>
                    <a:pt x="564352" y="23292"/>
                  </a:lnTo>
                  <a:lnTo>
                    <a:pt x="609402" y="40543"/>
                  </a:lnTo>
                  <a:lnTo>
                    <a:pt x="651359" y="61997"/>
                  </a:lnTo>
                  <a:lnTo>
                    <a:pt x="689834" y="87327"/>
                  </a:lnTo>
                  <a:lnTo>
                    <a:pt x="724440" y="116211"/>
                  </a:lnTo>
                  <a:lnTo>
                    <a:pt x="754787" y="148323"/>
                  </a:lnTo>
                  <a:lnTo>
                    <a:pt x="780488" y="183339"/>
                  </a:lnTo>
                  <a:lnTo>
                    <a:pt x="801154" y="220934"/>
                  </a:lnTo>
                  <a:lnTo>
                    <a:pt x="816396" y="260784"/>
                  </a:lnTo>
                  <a:lnTo>
                    <a:pt x="825826" y="302563"/>
                  </a:lnTo>
                  <a:lnTo>
                    <a:pt x="829056" y="345947"/>
                  </a:lnTo>
                  <a:lnTo>
                    <a:pt x="825826" y="389332"/>
                  </a:lnTo>
                  <a:lnTo>
                    <a:pt x="816396" y="431111"/>
                  </a:lnTo>
                  <a:lnTo>
                    <a:pt x="801154" y="470961"/>
                  </a:lnTo>
                  <a:lnTo>
                    <a:pt x="780488" y="508556"/>
                  </a:lnTo>
                  <a:lnTo>
                    <a:pt x="754787" y="543572"/>
                  </a:lnTo>
                  <a:lnTo>
                    <a:pt x="724440" y="575684"/>
                  </a:lnTo>
                  <a:lnTo>
                    <a:pt x="689834" y="604568"/>
                  </a:lnTo>
                  <a:lnTo>
                    <a:pt x="651359" y="629898"/>
                  </a:lnTo>
                  <a:lnTo>
                    <a:pt x="609402" y="651352"/>
                  </a:lnTo>
                  <a:lnTo>
                    <a:pt x="564352" y="668603"/>
                  </a:lnTo>
                  <a:lnTo>
                    <a:pt x="516597" y="681327"/>
                  </a:lnTo>
                  <a:lnTo>
                    <a:pt x="466526" y="689199"/>
                  </a:lnTo>
                  <a:lnTo>
                    <a:pt x="414528" y="691895"/>
                  </a:lnTo>
                  <a:lnTo>
                    <a:pt x="362529" y="689199"/>
                  </a:lnTo>
                  <a:lnTo>
                    <a:pt x="312458" y="681327"/>
                  </a:lnTo>
                  <a:lnTo>
                    <a:pt x="264703" y="668603"/>
                  </a:lnTo>
                  <a:lnTo>
                    <a:pt x="219653" y="651352"/>
                  </a:lnTo>
                  <a:lnTo>
                    <a:pt x="177696" y="629898"/>
                  </a:lnTo>
                  <a:lnTo>
                    <a:pt x="139221" y="604568"/>
                  </a:lnTo>
                  <a:lnTo>
                    <a:pt x="104615" y="575684"/>
                  </a:lnTo>
                  <a:lnTo>
                    <a:pt x="74268" y="543572"/>
                  </a:lnTo>
                  <a:lnTo>
                    <a:pt x="48567" y="508556"/>
                  </a:lnTo>
                  <a:lnTo>
                    <a:pt x="27901" y="470961"/>
                  </a:lnTo>
                  <a:lnTo>
                    <a:pt x="12659" y="431111"/>
                  </a:lnTo>
                  <a:lnTo>
                    <a:pt x="3229" y="389332"/>
                  </a:lnTo>
                  <a:lnTo>
                    <a:pt x="0" y="34594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951" y="2938246"/>
              <a:ext cx="421982" cy="51335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034337" y="298983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98824" y="4420311"/>
            <a:ext cx="5791835" cy="1247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spcBef>
                <a:spcPts val="110"/>
              </a:spcBef>
            </a:pPr>
            <a:r>
              <a:rPr sz="1600" b="1" i="1" dirty="0">
                <a:latin typeface="Times New Roman"/>
                <a:cs typeface="Times New Roman"/>
              </a:rPr>
              <a:t>Имитационное </a:t>
            </a:r>
            <a:r>
              <a:rPr sz="1600" b="1" i="1" spc="-5" dirty="0">
                <a:latin typeface="Times New Roman"/>
                <a:cs typeface="Times New Roman"/>
              </a:rPr>
              <a:t>моделирование. </a:t>
            </a:r>
            <a:r>
              <a:rPr sz="1600" i="1" spc="-10" dirty="0">
                <a:latin typeface="Times New Roman"/>
                <a:cs typeface="Times New Roman"/>
              </a:rPr>
              <a:t>Возможности </a:t>
            </a:r>
            <a:r>
              <a:rPr sz="1600" i="1" dirty="0">
                <a:latin typeface="Times New Roman"/>
                <a:cs typeface="Times New Roman"/>
              </a:rPr>
              <a:t>построения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моделей UML, </a:t>
            </a:r>
            <a:r>
              <a:rPr sz="1600" i="1" spc="5" dirty="0">
                <a:latin typeface="Times New Roman"/>
                <a:cs typeface="Times New Roman"/>
              </a:rPr>
              <a:t>из </a:t>
            </a:r>
            <a:r>
              <a:rPr sz="1600" i="1" spc="-10" dirty="0">
                <a:latin typeface="Times New Roman"/>
                <a:cs typeface="Times New Roman"/>
              </a:rPr>
              <a:t>которых </a:t>
            </a:r>
            <a:r>
              <a:rPr sz="1600" i="1" spc="-5" dirty="0">
                <a:latin typeface="Times New Roman"/>
                <a:cs typeface="Times New Roman"/>
              </a:rPr>
              <a:t>путем вычислительных экспериментов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м</a:t>
            </a:r>
            <a:r>
              <a:rPr sz="1600" i="1" spc="-40" dirty="0">
                <a:latin typeface="Times New Roman"/>
                <a:cs typeface="Times New Roman"/>
              </a:rPr>
              <a:t>о</a:t>
            </a:r>
            <a:r>
              <a:rPr sz="1600" i="1" spc="-5" dirty="0">
                <a:latin typeface="Times New Roman"/>
                <a:cs typeface="Times New Roman"/>
              </a:rPr>
              <a:t>жн</a:t>
            </a:r>
            <a:r>
              <a:rPr sz="1600" i="1" dirty="0">
                <a:latin typeface="Times New Roman"/>
                <a:cs typeface="Times New Roman"/>
              </a:rPr>
              <a:t>о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б</a:t>
            </a:r>
            <a:r>
              <a:rPr sz="1600" i="1" spc="-5" dirty="0">
                <a:latin typeface="Times New Roman"/>
                <a:cs typeface="Times New Roman"/>
              </a:rPr>
              <a:t>ы</a:t>
            </a:r>
            <a:r>
              <a:rPr sz="1600" i="1" spc="15" dirty="0">
                <a:latin typeface="Times New Roman"/>
                <a:cs typeface="Times New Roman"/>
              </a:rPr>
              <a:t>л</a:t>
            </a:r>
            <a:r>
              <a:rPr sz="1600" i="1" dirty="0">
                <a:latin typeface="Times New Roman"/>
                <a:cs typeface="Times New Roman"/>
              </a:rPr>
              <a:t>о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бы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</a:t>
            </a:r>
            <a:r>
              <a:rPr sz="1600" i="1" spc="-5" dirty="0">
                <a:latin typeface="Times New Roman"/>
                <a:cs typeface="Times New Roman"/>
              </a:rPr>
              <a:t>зв</a:t>
            </a:r>
            <a:r>
              <a:rPr sz="1600" i="1" spc="40" dirty="0">
                <a:latin typeface="Times New Roman"/>
                <a:cs typeface="Times New Roman"/>
              </a:rPr>
              <a:t>л</a:t>
            </a:r>
            <a:r>
              <a:rPr sz="1600" i="1" spc="5" dirty="0">
                <a:latin typeface="Times New Roman"/>
                <a:cs typeface="Times New Roman"/>
              </a:rPr>
              <a:t>е</a:t>
            </a:r>
            <a:r>
              <a:rPr sz="1600" i="1" spc="-60" dirty="0">
                <a:latin typeface="Times New Roman"/>
                <a:cs typeface="Times New Roman"/>
              </a:rPr>
              <a:t>к</a:t>
            </a:r>
            <a:r>
              <a:rPr sz="1600" i="1" spc="5" dirty="0">
                <a:latin typeface="Times New Roman"/>
                <a:cs typeface="Times New Roman"/>
              </a:rPr>
              <a:t>а</a:t>
            </a:r>
            <a:r>
              <a:rPr sz="1600" i="1" spc="-5" dirty="0">
                <a:latin typeface="Times New Roman"/>
                <a:cs typeface="Times New Roman"/>
              </a:rPr>
              <a:t>т</a:t>
            </a:r>
            <a:r>
              <a:rPr sz="1600" i="1" dirty="0">
                <a:latin typeface="Times New Roman"/>
                <a:cs typeface="Times New Roman"/>
              </a:rPr>
              <a:t>ь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</a:t>
            </a:r>
            <a:r>
              <a:rPr sz="1600" i="1" spc="-5" dirty="0">
                <a:latin typeface="Times New Roman"/>
                <a:cs typeface="Times New Roman"/>
              </a:rPr>
              <a:t>н</a:t>
            </a:r>
            <a:r>
              <a:rPr sz="1600" i="1" spc="-10" dirty="0">
                <a:latin typeface="Times New Roman"/>
                <a:cs typeface="Times New Roman"/>
              </a:rPr>
              <a:t>ф</a:t>
            </a:r>
            <a:r>
              <a:rPr sz="1600" i="1" spc="5" dirty="0">
                <a:latin typeface="Times New Roman"/>
                <a:cs typeface="Times New Roman"/>
              </a:rPr>
              <a:t>о</a:t>
            </a:r>
            <a:r>
              <a:rPr sz="1600" i="1" spc="-60" dirty="0">
                <a:latin typeface="Times New Roman"/>
                <a:cs typeface="Times New Roman"/>
              </a:rPr>
              <a:t>р</a:t>
            </a:r>
            <a:r>
              <a:rPr sz="1600" i="1" spc="5" dirty="0">
                <a:latin typeface="Times New Roman"/>
                <a:cs typeface="Times New Roman"/>
              </a:rPr>
              <a:t>ма</a:t>
            </a:r>
            <a:r>
              <a:rPr sz="1600" i="1" spc="-15" dirty="0">
                <a:latin typeface="Times New Roman"/>
                <a:cs typeface="Times New Roman"/>
              </a:rPr>
              <a:t>ц</a:t>
            </a:r>
            <a:r>
              <a:rPr sz="1600" i="1" spc="5" dirty="0">
                <a:latin typeface="Times New Roman"/>
                <a:cs typeface="Times New Roman"/>
              </a:rPr>
              <a:t>ию</a:t>
            </a:r>
            <a:r>
              <a:rPr sz="1600" i="1" spc="-9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о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м</a:t>
            </a:r>
            <a:r>
              <a:rPr sz="1600" i="1" spc="-15" dirty="0">
                <a:latin typeface="Times New Roman"/>
                <a:cs typeface="Times New Roman"/>
              </a:rPr>
              <a:t>о</a:t>
            </a:r>
            <a:r>
              <a:rPr sz="1600" i="1" spc="20" dirty="0">
                <a:latin typeface="Times New Roman"/>
                <a:cs typeface="Times New Roman"/>
              </a:rPr>
              <a:t>д</a:t>
            </a:r>
            <a:r>
              <a:rPr sz="1600" i="1" spc="-45" dirty="0">
                <a:latin typeface="Times New Roman"/>
                <a:cs typeface="Times New Roman"/>
              </a:rPr>
              <a:t>е</a:t>
            </a:r>
            <a:r>
              <a:rPr sz="1600" i="1" spc="-5" dirty="0">
                <a:latin typeface="Times New Roman"/>
                <a:cs typeface="Times New Roman"/>
              </a:rPr>
              <a:t>л</a:t>
            </a:r>
            <a:r>
              <a:rPr sz="1600" i="1" spc="5" dirty="0">
                <a:latin typeface="Times New Roman"/>
                <a:cs typeface="Times New Roman"/>
              </a:rPr>
              <a:t>и</a:t>
            </a:r>
            <a:r>
              <a:rPr sz="1600" i="1" spc="-15" dirty="0">
                <a:latin typeface="Times New Roman"/>
                <a:cs typeface="Times New Roman"/>
              </a:rPr>
              <a:t>р</a:t>
            </a:r>
            <a:r>
              <a:rPr sz="1600" i="1" spc="5" dirty="0">
                <a:latin typeface="Times New Roman"/>
                <a:cs typeface="Times New Roman"/>
              </a:rPr>
              <a:t>у</a:t>
            </a:r>
            <a:r>
              <a:rPr sz="1600" i="1" spc="-45" dirty="0">
                <a:latin typeface="Times New Roman"/>
                <a:cs typeface="Times New Roman"/>
              </a:rPr>
              <a:t>е</a:t>
            </a:r>
            <a:r>
              <a:rPr sz="1600" i="1" spc="5" dirty="0">
                <a:latin typeface="Times New Roman"/>
                <a:cs typeface="Times New Roman"/>
              </a:rPr>
              <a:t>м</a:t>
            </a:r>
            <a:r>
              <a:rPr sz="1600" i="1" spc="-60" dirty="0">
                <a:latin typeface="Times New Roman"/>
                <a:cs typeface="Times New Roman"/>
              </a:rPr>
              <a:t>о</a:t>
            </a:r>
            <a:r>
              <a:rPr sz="1600" i="1" spc="5" dirty="0">
                <a:latin typeface="Times New Roman"/>
                <a:cs typeface="Times New Roman"/>
              </a:rPr>
              <a:t>м</a:t>
            </a:r>
            <a:r>
              <a:rPr sz="1600" i="1" spc="-60" dirty="0"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imes New Roman"/>
                <a:cs typeface="Times New Roman"/>
              </a:rPr>
              <a:t>о</a:t>
            </a:r>
            <a:r>
              <a:rPr sz="1600" i="1" spc="-45" dirty="0">
                <a:latin typeface="Times New Roman"/>
                <a:cs typeface="Times New Roman"/>
              </a:rPr>
              <a:t>б</a:t>
            </a:r>
            <a:r>
              <a:rPr sz="1600" i="1" dirty="0">
                <a:latin typeface="Times New Roman"/>
                <a:cs typeface="Times New Roman"/>
              </a:rPr>
              <a:t>ъ</a:t>
            </a:r>
            <a:r>
              <a:rPr sz="1600" i="1" spc="5" dirty="0">
                <a:latin typeface="Times New Roman"/>
                <a:cs typeface="Times New Roman"/>
              </a:rPr>
              <a:t>е</a:t>
            </a:r>
            <a:r>
              <a:rPr sz="1600" i="1" spc="-35" dirty="0">
                <a:latin typeface="Times New Roman"/>
                <a:cs typeface="Times New Roman"/>
              </a:rPr>
              <a:t>к</a:t>
            </a:r>
            <a:r>
              <a:rPr sz="1600" i="1" spc="-5" dirty="0">
                <a:latin typeface="Times New Roman"/>
                <a:cs typeface="Times New Roman"/>
              </a:rPr>
              <a:t>т</a:t>
            </a:r>
            <a:r>
              <a:rPr sz="1600" i="1" spc="5" dirty="0">
                <a:latin typeface="Times New Roman"/>
                <a:cs typeface="Times New Roman"/>
              </a:rPr>
              <a:t>е</a:t>
            </a:r>
            <a:r>
              <a:rPr sz="1600" i="1" dirty="0">
                <a:latin typeface="Times New Roman"/>
                <a:cs typeface="Times New Roman"/>
              </a:rPr>
              <a:t>,  </a:t>
            </a:r>
            <a:r>
              <a:rPr sz="1600" i="1" spc="-10" dirty="0">
                <a:latin typeface="Times New Roman"/>
                <a:cs typeface="Times New Roman"/>
              </a:rPr>
              <a:t>пока </a:t>
            </a:r>
            <a:r>
              <a:rPr sz="1600" i="1" spc="-5" dirty="0">
                <a:latin typeface="Times New Roman"/>
                <a:cs typeface="Times New Roman"/>
              </a:rPr>
              <a:t>что </a:t>
            </a:r>
            <a:r>
              <a:rPr sz="1600" i="1" dirty="0">
                <a:latin typeface="Times New Roman"/>
                <a:cs typeface="Times New Roman"/>
              </a:rPr>
              <a:t>уступают </a:t>
            </a:r>
            <a:r>
              <a:rPr sz="1600" i="1" spc="-10" dirty="0">
                <a:latin typeface="Times New Roman"/>
                <a:cs typeface="Times New Roman"/>
              </a:rPr>
              <a:t>возможностям </a:t>
            </a:r>
            <a:r>
              <a:rPr sz="1600" i="1" spc="-5" dirty="0">
                <a:latin typeface="Times New Roman"/>
                <a:cs typeface="Times New Roman"/>
              </a:rPr>
              <a:t>специализированных систем, 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сконструированных</a:t>
            </a:r>
            <a:r>
              <a:rPr sz="1600" i="1" spc="-6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для</a:t>
            </a:r>
            <a:r>
              <a:rPr sz="1600" i="1" spc="1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этой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цели</a:t>
            </a:r>
            <a:r>
              <a:rPr sz="1600" b="1" i="1" spc="5" dirty="0"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685289" y="4065779"/>
            <a:ext cx="842010" cy="708025"/>
            <a:chOff x="161289" y="4065778"/>
            <a:chExt cx="842010" cy="708025"/>
          </a:xfrm>
        </p:grpSpPr>
        <p:sp>
          <p:nvSpPr>
            <p:cNvPr id="58" name="object 58"/>
            <p:cNvSpPr/>
            <p:nvPr/>
          </p:nvSpPr>
          <p:spPr>
            <a:xfrm>
              <a:off x="167639" y="4072128"/>
              <a:ext cx="829310" cy="695325"/>
            </a:xfrm>
            <a:custGeom>
              <a:avLst/>
              <a:gdLst/>
              <a:ahLst/>
              <a:cxnLst/>
              <a:rect l="l" t="t" r="r" b="b"/>
              <a:pathLst>
                <a:path w="829310" h="695325">
                  <a:moveTo>
                    <a:pt x="414528" y="0"/>
                  </a:moveTo>
                  <a:lnTo>
                    <a:pt x="362529" y="2707"/>
                  </a:lnTo>
                  <a:lnTo>
                    <a:pt x="312458" y="10612"/>
                  </a:lnTo>
                  <a:lnTo>
                    <a:pt x="264703" y="23389"/>
                  </a:lnTo>
                  <a:lnTo>
                    <a:pt x="219653" y="40713"/>
                  </a:lnTo>
                  <a:lnTo>
                    <a:pt x="177696" y="62257"/>
                  </a:lnTo>
                  <a:lnTo>
                    <a:pt x="139221" y="87696"/>
                  </a:lnTo>
                  <a:lnTo>
                    <a:pt x="104615" y="116704"/>
                  </a:lnTo>
                  <a:lnTo>
                    <a:pt x="74268" y="148956"/>
                  </a:lnTo>
                  <a:lnTo>
                    <a:pt x="48567" y="184126"/>
                  </a:lnTo>
                  <a:lnTo>
                    <a:pt x="27901" y="221888"/>
                  </a:lnTo>
                  <a:lnTo>
                    <a:pt x="12659" y="261917"/>
                  </a:lnTo>
                  <a:lnTo>
                    <a:pt x="3229" y="303887"/>
                  </a:lnTo>
                  <a:lnTo>
                    <a:pt x="0" y="347472"/>
                  </a:lnTo>
                  <a:lnTo>
                    <a:pt x="3229" y="391056"/>
                  </a:lnTo>
                  <a:lnTo>
                    <a:pt x="12659" y="433026"/>
                  </a:lnTo>
                  <a:lnTo>
                    <a:pt x="27901" y="473055"/>
                  </a:lnTo>
                  <a:lnTo>
                    <a:pt x="48567" y="510817"/>
                  </a:lnTo>
                  <a:lnTo>
                    <a:pt x="74268" y="545987"/>
                  </a:lnTo>
                  <a:lnTo>
                    <a:pt x="104615" y="578239"/>
                  </a:lnTo>
                  <a:lnTo>
                    <a:pt x="139221" y="607247"/>
                  </a:lnTo>
                  <a:lnTo>
                    <a:pt x="177696" y="632686"/>
                  </a:lnTo>
                  <a:lnTo>
                    <a:pt x="219653" y="654230"/>
                  </a:lnTo>
                  <a:lnTo>
                    <a:pt x="264703" y="671554"/>
                  </a:lnTo>
                  <a:lnTo>
                    <a:pt x="312458" y="684331"/>
                  </a:lnTo>
                  <a:lnTo>
                    <a:pt x="362529" y="692236"/>
                  </a:lnTo>
                  <a:lnTo>
                    <a:pt x="414528" y="694944"/>
                  </a:lnTo>
                  <a:lnTo>
                    <a:pt x="466526" y="692236"/>
                  </a:lnTo>
                  <a:lnTo>
                    <a:pt x="516597" y="684331"/>
                  </a:lnTo>
                  <a:lnTo>
                    <a:pt x="564352" y="671554"/>
                  </a:lnTo>
                  <a:lnTo>
                    <a:pt x="609402" y="654230"/>
                  </a:lnTo>
                  <a:lnTo>
                    <a:pt x="651359" y="632686"/>
                  </a:lnTo>
                  <a:lnTo>
                    <a:pt x="689834" y="607247"/>
                  </a:lnTo>
                  <a:lnTo>
                    <a:pt x="724440" y="578239"/>
                  </a:lnTo>
                  <a:lnTo>
                    <a:pt x="754787" y="545987"/>
                  </a:lnTo>
                  <a:lnTo>
                    <a:pt x="780488" y="510817"/>
                  </a:lnTo>
                  <a:lnTo>
                    <a:pt x="801154" y="473055"/>
                  </a:lnTo>
                  <a:lnTo>
                    <a:pt x="816396" y="433026"/>
                  </a:lnTo>
                  <a:lnTo>
                    <a:pt x="825826" y="391056"/>
                  </a:lnTo>
                  <a:lnTo>
                    <a:pt x="829056" y="347472"/>
                  </a:lnTo>
                  <a:lnTo>
                    <a:pt x="825826" y="303887"/>
                  </a:lnTo>
                  <a:lnTo>
                    <a:pt x="816396" y="261917"/>
                  </a:lnTo>
                  <a:lnTo>
                    <a:pt x="801154" y="221888"/>
                  </a:lnTo>
                  <a:lnTo>
                    <a:pt x="780488" y="184126"/>
                  </a:lnTo>
                  <a:lnTo>
                    <a:pt x="754787" y="148956"/>
                  </a:lnTo>
                  <a:lnTo>
                    <a:pt x="724440" y="116704"/>
                  </a:lnTo>
                  <a:lnTo>
                    <a:pt x="689834" y="87696"/>
                  </a:lnTo>
                  <a:lnTo>
                    <a:pt x="651359" y="62257"/>
                  </a:lnTo>
                  <a:lnTo>
                    <a:pt x="609402" y="40713"/>
                  </a:lnTo>
                  <a:lnTo>
                    <a:pt x="564352" y="23389"/>
                  </a:lnTo>
                  <a:lnTo>
                    <a:pt x="516597" y="10612"/>
                  </a:lnTo>
                  <a:lnTo>
                    <a:pt x="466526" y="2707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7639" y="4072128"/>
              <a:ext cx="829310" cy="695325"/>
            </a:xfrm>
            <a:custGeom>
              <a:avLst/>
              <a:gdLst/>
              <a:ahLst/>
              <a:cxnLst/>
              <a:rect l="l" t="t" r="r" b="b"/>
              <a:pathLst>
                <a:path w="829310" h="695325">
                  <a:moveTo>
                    <a:pt x="0" y="347472"/>
                  </a:moveTo>
                  <a:lnTo>
                    <a:pt x="3229" y="303887"/>
                  </a:lnTo>
                  <a:lnTo>
                    <a:pt x="12659" y="261917"/>
                  </a:lnTo>
                  <a:lnTo>
                    <a:pt x="27901" y="221888"/>
                  </a:lnTo>
                  <a:lnTo>
                    <a:pt x="48567" y="184126"/>
                  </a:lnTo>
                  <a:lnTo>
                    <a:pt x="74268" y="148956"/>
                  </a:lnTo>
                  <a:lnTo>
                    <a:pt x="104615" y="116704"/>
                  </a:lnTo>
                  <a:lnTo>
                    <a:pt x="139221" y="87696"/>
                  </a:lnTo>
                  <a:lnTo>
                    <a:pt x="177696" y="62257"/>
                  </a:lnTo>
                  <a:lnTo>
                    <a:pt x="219653" y="40713"/>
                  </a:lnTo>
                  <a:lnTo>
                    <a:pt x="264703" y="23389"/>
                  </a:lnTo>
                  <a:lnTo>
                    <a:pt x="312458" y="10612"/>
                  </a:lnTo>
                  <a:lnTo>
                    <a:pt x="362529" y="2707"/>
                  </a:lnTo>
                  <a:lnTo>
                    <a:pt x="414528" y="0"/>
                  </a:lnTo>
                  <a:lnTo>
                    <a:pt x="466526" y="2707"/>
                  </a:lnTo>
                  <a:lnTo>
                    <a:pt x="516597" y="10612"/>
                  </a:lnTo>
                  <a:lnTo>
                    <a:pt x="564352" y="23389"/>
                  </a:lnTo>
                  <a:lnTo>
                    <a:pt x="609402" y="40713"/>
                  </a:lnTo>
                  <a:lnTo>
                    <a:pt x="651359" y="62257"/>
                  </a:lnTo>
                  <a:lnTo>
                    <a:pt x="689834" y="87696"/>
                  </a:lnTo>
                  <a:lnTo>
                    <a:pt x="724440" y="116704"/>
                  </a:lnTo>
                  <a:lnTo>
                    <a:pt x="754787" y="148956"/>
                  </a:lnTo>
                  <a:lnTo>
                    <a:pt x="780488" y="184126"/>
                  </a:lnTo>
                  <a:lnTo>
                    <a:pt x="801154" y="221888"/>
                  </a:lnTo>
                  <a:lnTo>
                    <a:pt x="816396" y="261917"/>
                  </a:lnTo>
                  <a:lnTo>
                    <a:pt x="825826" y="303887"/>
                  </a:lnTo>
                  <a:lnTo>
                    <a:pt x="829056" y="347472"/>
                  </a:lnTo>
                  <a:lnTo>
                    <a:pt x="825826" y="391056"/>
                  </a:lnTo>
                  <a:lnTo>
                    <a:pt x="816396" y="433026"/>
                  </a:lnTo>
                  <a:lnTo>
                    <a:pt x="801154" y="473055"/>
                  </a:lnTo>
                  <a:lnTo>
                    <a:pt x="780488" y="510817"/>
                  </a:lnTo>
                  <a:lnTo>
                    <a:pt x="754787" y="545987"/>
                  </a:lnTo>
                  <a:lnTo>
                    <a:pt x="724440" y="578239"/>
                  </a:lnTo>
                  <a:lnTo>
                    <a:pt x="689834" y="607247"/>
                  </a:lnTo>
                  <a:lnTo>
                    <a:pt x="651359" y="632686"/>
                  </a:lnTo>
                  <a:lnTo>
                    <a:pt x="609402" y="654230"/>
                  </a:lnTo>
                  <a:lnTo>
                    <a:pt x="564352" y="671554"/>
                  </a:lnTo>
                  <a:lnTo>
                    <a:pt x="516597" y="684331"/>
                  </a:lnTo>
                  <a:lnTo>
                    <a:pt x="466526" y="692236"/>
                  </a:lnTo>
                  <a:lnTo>
                    <a:pt x="414528" y="694944"/>
                  </a:lnTo>
                  <a:lnTo>
                    <a:pt x="362529" y="692236"/>
                  </a:lnTo>
                  <a:lnTo>
                    <a:pt x="312458" y="684331"/>
                  </a:lnTo>
                  <a:lnTo>
                    <a:pt x="264703" y="671554"/>
                  </a:lnTo>
                  <a:lnTo>
                    <a:pt x="219653" y="654230"/>
                  </a:lnTo>
                  <a:lnTo>
                    <a:pt x="177696" y="632686"/>
                  </a:lnTo>
                  <a:lnTo>
                    <a:pt x="139221" y="607247"/>
                  </a:lnTo>
                  <a:lnTo>
                    <a:pt x="104615" y="578239"/>
                  </a:lnTo>
                  <a:lnTo>
                    <a:pt x="74268" y="545987"/>
                  </a:lnTo>
                  <a:lnTo>
                    <a:pt x="48567" y="510817"/>
                  </a:lnTo>
                  <a:lnTo>
                    <a:pt x="27901" y="473055"/>
                  </a:lnTo>
                  <a:lnTo>
                    <a:pt x="12659" y="433026"/>
                  </a:lnTo>
                  <a:lnTo>
                    <a:pt x="3229" y="391056"/>
                  </a:lnTo>
                  <a:lnTo>
                    <a:pt x="0" y="34747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1" y="4206189"/>
              <a:ext cx="421982" cy="510336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2034337" y="425665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520697" y="4413251"/>
            <a:ext cx="1136015" cy="675005"/>
          </a:xfrm>
          <a:custGeom>
            <a:avLst/>
            <a:gdLst/>
            <a:ahLst/>
            <a:cxnLst/>
            <a:rect l="l" t="t" r="r" b="b"/>
            <a:pathLst>
              <a:path w="1136014" h="675004">
                <a:moveTo>
                  <a:pt x="1059815" y="598677"/>
                </a:moveTo>
                <a:lnTo>
                  <a:pt x="1059815" y="674877"/>
                </a:lnTo>
                <a:lnTo>
                  <a:pt x="1123315" y="643127"/>
                </a:lnTo>
                <a:lnTo>
                  <a:pt x="1072515" y="643127"/>
                </a:lnTo>
                <a:lnTo>
                  <a:pt x="1072515" y="630427"/>
                </a:lnTo>
                <a:lnTo>
                  <a:pt x="1123315" y="630427"/>
                </a:lnTo>
                <a:lnTo>
                  <a:pt x="1059815" y="598677"/>
                </a:lnTo>
                <a:close/>
              </a:path>
              <a:path w="1136014" h="675004">
                <a:moveTo>
                  <a:pt x="561720" y="6350"/>
                </a:moveTo>
                <a:lnTo>
                  <a:pt x="561720" y="643127"/>
                </a:lnTo>
                <a:lnTo>
                  <a:pt x="1059815" y="643127"/>
                </a:lnTo>
                <a:lnTo>
                  <a:pt x="1059815" y="636777"/>
                </a:lnTo>
                <a:lnTo>
                  <a:pt x="574420" y="636777"/>
                </a:lnTo>
                <a:lnTo>
                  <a:pt x="568070" y="630427"/>
                </a:lnTo>
                <a:lnTo>
                  <a:pt x="574420" y="630427"/>
                </a:lnTo>
                <a:lnTo>
                  <a:pt x="574420" y="12700"/>
                </a:lnTo>
                <a:lnTo>
                  <a:pt x="568070" y="12700"/>
                </a:lnTo>
                <a:lnTo>
                  <a:pt x="561720" y="6350"/>
                </a:lnTo>
                <a:close/>
              </a:path>
              <a:path w="1136014" h="675004">
                <a:moveTo>
                  <a:pt x="1123315" y="630427"/>
                </a:moveTo>
                <a:lnTo>
                  <a:pt x="1072515" y="630427"/>
                </a:lnTo>
                <a:lnTo>
                  <a:pt x="1072515" y="643127"/>
                </a:lnTo>
                <a:lnTo>
                  <a:pt x="1123315" y="643127"/>
                </a:lnTo>
                <a:lnTo>
                  <a:pt x="1136015" y="636777"/>
                </a:lnTo>
                <a:lnTo>
                  <a:pt x="1123315" y="630427"/>
                </a:lnTo>
                <a:close/>
              </a:path>
              <a:path w="1136014" h="675004">
                <a:moveTo>
                  <a:pt x="574420" y="630427"/>
                </a:moveTo>
                <a:lnTo>
                  <a:pt x="568070" y="630427"/>
                </a:lnTo>
                <a:lnTo>
                  <a:pt x="574420" y="636777"/>
                </a:lnTo>
                <a:lnTo>
                  <a:pt x="574420" y="630427"/>
                </a:lnTo>
                <a:close/>
              </a:path>
              <a:path w="1136014" h="675004">
                <a:moveTo>
                  <a:pt x="1059815" y="630427"/>
                </a:moveTo>
                <a:lnTo>
                  <a:pt x="574420" y="630427"/>
                </a:lnTo>
                <a:lnTo>
                  <a:pt x="574420" y="636777"/>
                </a:lnTo>
                <a:lnTo>
                  <a:pt x="1059815" y="636777"/>
                </a:lnTo>
                <a:lnTo>
                  <a:pt x="1059815" y="630427"/>
                </a:lnTo>
                <a:close/>
              </a:path>
              <a:path w="1136014" h="675004">
                <a:moveTo>
                  <a:pt x="574420" y="0"/>
                </a:moveTo>
                <a:lnTo>
                  <a:pt x="0" y="0"/>
                </a:lnTo>
                <a:lnTo>
                  <a:pt x="0" y="12700"/>
                </a:lnTo>
                <a:lnTo>
                  <a:pt x="561720" y="12700"/>
                </a:lnTo>
                <a:lnTo>
                  <a:pt x="561720" y="6350"/>
                </a:lnTo>
                <a:lnTo>
                  <a:pt x="574420" y="6350"/>
                </a:lnTo>
                <a:lnTo>
                  <a:pt x="574420" y="0"/>
                </a:lnTo>
                <a:close/>
              </a:path>
              <a:path w="1136014" h="675004">
                <a:moveTo>
                  <a:pt x="574420" y="6350"/>
                </a:moveTo>
                <a:lnTo>
                  <a:pt x="561720" y="6350"/>
                </a:lnTo>
                <a:lnTo>
                  <a:pt x="568070" y="12700"/>
                </a:lnTo>
                <a:lnTo>
                  <a:pt x="574420" y="12700"/>
                </a:lnTo>
                <a:lnTo>
                  <a:pt x="574420" y="63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3780535" y="6028740"/>
            <a:ext cx="582930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i="1" spc="-5" dirty="0">
                <a:latin typeface="Times New Roman"/>
                <a:cs typeface="Times New Roman"/>
              </a:rPr>
              <a:t>Верификация</a:t>
            </a:r>
            <a:r>
              <a:rPr sz="1600" b="1" i="1" spc="-5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Times New Roman"/>
                <a:cs typeface="Times New Roman"/>
              </a:rPr>
              <a:t>моделей.</a:t>
            </a:r>
            <a:r>
              <a:rPr sz="1600" b="1" i="1" spc="-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Было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бы</a:t>
            </a:r>
            <a:r>
              <a:rPr sz="1600" i="1" spc="-3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замечательно,</a:t>
            </a:r>
            <a:r>
              <a:rPr sz="1600" i="1" spc="-6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если </a:t>
            </a:r>
            <a:r>
              <a:rPr sz="1600" i="1" spc="5" dirty="0">
                <a:latin typeface="Times New Roman"/>
                <a:cs typeface="Times New Roman"/>
              </a:rPr>
              <a:t>бы</a:t>
            </a:r>
            <a:r>
              <a:rPr sz="1600" i="1" spc="-3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по</a:t>
            </a:r>
            <a:r>
              <a:rPr sz="1600" i="1" spc="2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модели</a:t>
            </a:r>
            <a:endParaRPr sz="1600">
              <a:latin typeface="Times New Roman"/>
              <a:cs typeface="Times New Roman"/>
            </a:endParaRPr>
          </a:p>
          <a:p>
            <a:pPr marL="12700"/>
            <a:r>
              <a:rPr sz="1600" i="1" spc="-10" dirty="0">
                <a:latin typeface="Times New Roman"/>
                <a:cs typeface="Times New Roman"/>
              </a:rPr>
              <a:t>можно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было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бы делать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формальные</a:t>
            </a:r>
            <a:r>
              <a:rPr sz="1600" i="1" spc="-3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заключения</a:t>
            </a:r>
            <a:r>
              <a:rPr sz="1600" i="1" spc="1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о свойствах: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660649" y="6461762"/>
            <a:ext cx="4835525" cy="396240"/>
            <a:chOff x="2136648" y="6461762"/>
            <a:chExt cx="4835525" cy="396240"/>
          </a:xfrm>
        </p:grpSpPr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6648" y="6461762"/>
              <a:ext cx="2445766" cy="39623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6824" y="6461762"/>
              <a:ext cx="1507109" cy="39623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8216" y="6461762"/>
              <a:ext cx="1433830" cy="396236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3780535" y="6517030"/>
            <a:ext cx="45847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i="1" spc="-5" dirty="0">
                <a:latin typeface="Times New Roman"/>
                <a:cs typeface="Times New Roman"/>
              </a:rPr>
              <a:t>модель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непротиворечива,</a:t>
            </a:r>
            <a:r>
              <a:rPr sz="1600" i="1" spc="-7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согласована,</a:t>
            </a:r>
            <a:r>
              <a:rPr sz="1600" i="1" spc="-3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эффективна.</a:t>
            </a:r>
            <a:endParaRPr sz="1600" dirty="0">
              <a:latin typeface="Times New Roman"/>
              <a:cs typeface="Times New Roman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685289" y="5617209"/>
            <a:ext cx="842010" cy="704850"/>
            <a:chOff x="161289" y="5617209"/>
            <a:chExt cx="842010" cy="704850"/>
          </a:xfrm>
        </p:grpSpPr>
        <p:sp>
          <p:nvSpPr>
            <p:cNvPr id="82" name="object 82"/>
            <p:cNvSpPr/>
            <p:nvPr/>
          </p:nvSpPr>
          <p:spPr>
            <a:xfrm>
              <a:off x="167639" y="5623559"/>
              <a:ext cx="829310" cy="692150"/>
            </a:xfrm>
            <a:custGeom>
              <a:avLst/>
              <a:gdLst/>
              <a:ahLst/>
              <a:cxnLst/>
              <a:rect l="l" t="t" r="r" b="b"/>
              <a:pathLst>
                <a:path w="829310" h="692150">
                  <a:moveTo>
                    <a:pt x="414528" y="0"/>
                  </a:moveTo>
                  <a:lnTo>
                    <a:pt x="362529" y="2695"/>
                  </a:lnTo>
                  <a:lnTo>
                    <a:pt x="312458" y="10565"/>
                  </a:lnTo>
                  <a:lnTo>
                    <a:pt x="264703" y="23286"/>
                  </a:lnTo>
                  <a:lnTo>
                    <a:pt x="219653" y="40533"/>
                  </a:lnTo>
                  <a:lnTo>
                    <a:pt x="177696" y="61983"/>
                  </a:lnTo>
                  <a:lnTo>
                    <a:pt x="139221" y="87310"/>
                  </a:lnTo>
                  <a:lnTo>
                    <a:pt x="104615" y="116191"/>
                  </a:lnTo>
                  <a:lnTo>
                    <a:pt x="74268" y="148301"/>
                  </a:lnTo>
                  <a:lnTo>
                    <a:pt x="48567" y="183317"/>
                  </a:lnTo>
                  <a:lnTo>
                    <a:pt x="27901" y="220914"/>
                  </a:lnTo>
                  <a:lnTo>
                    <a:pt x="12659" y="260767"/>
                  </a:lnTo>
                  <a:lnTo>
                    <a:pt x="3229" y="302553"/>
                  </a:lnTo>
                  <a:lnTo>
                    <a:pt x="0" y="345947"/>
                  </a:lnTo>
                  <a:lnTo>
                    <a:pt x="3229" y="389342"/>
                  </a:lnTo>
                  <a:lnTo>
                    <a:pt x="12659" y="431128"/>
                  </a:lnTo>
                  <a:lnTo>
                    <a:pt x="27901" y="470981"/>
                  </a:lnTo>
                  <a:lnTo>
                    <a:pt x="48567" y="508578"/>
                  </a:lnTo>
                  <a:lnTo>
                    <a:pt x="74268" y="543594"/>
                  </a:lnTo>
                  <a:lnTo>
                    <a:pt x="104615" y="575704"/>
                  </a:lnTo>
                  <a:lnTo>
                    <a:pt x="139221" y="604585"/>
                  </a:lnTo>
                  <a:lnTo>
                    <a:pt x="177696" y="629912"/>
                  </a:lnTo>
                  <a:lnTo>
                    <a:pt x="219653" y="651362"/>
                  </a:lnTo>
                  <a:lnTo>
                    <a:pt x="264703" y="668609"/>
                  </a:lnTo>
                  <a:lnTo>
                    <a:pt x="312458" y="681330"/>
                  </a:lnTo>
                  <a:lnTo>
                    <a:pt x="362529" y="689200"/>
                  </a:lnTo>
                  <a:lnTo>
                    <a:pt x="414528" y="691895"/>
                  </a:lnTo>
                  <a:lnTo>
                    <a:pt x="466526" y="689200"/>
                  </a:lnTo>
                  <a:lnTo>
                    <a:pt x="516597" y="681330"/>
                  </a:lnTo>
                  <a:lnTo>
                    <a:pt x="564352" y="668609"/>
                  </a:lnTo>
                  <a:lnTo>
                    <a:pt x="609402" y="651362"/>
                  </a:lnTo>
                  <a:lnTo>
                    <a:pt x="651359" y="629912"/>
                  </a:lnTo>
                  <a:lnTo>
                    <a:pt x="689834" y="604585"/>
                  </a:lnTo>
                  <a:lnTo>
                    <a:pt x="724440" y="575704"/>
                  </a:lnTo>
                  <a:lnTo>
                    <a:pt x="754787" y="543594"/>
                  </a:lnTo>
                  <a:lnTo>
                    <a:pt x="780488" y="508578"/>
                  </a:lnTo>
                  <a:lnTo>
                    <a:pt x="801154" y="470981"/>
                  </a:lnTo>
                  <a:lnTo>
                    <a:pt x="816396" y="431128"/>
                  </a:lnTo>
                  <a:lnTo>
                    <a:pt x="825826" y="389342"/>
                  </a:lnTo>
                  <a:lnTo>
                    <a:pt x="829056" y="345947"/>
                  </a:lnTo>
                  <a:lnTo>
                    <a:pt x="825826" y="302553"/>
                  </a:lnTo>
                  <a:lnTo>
                    <a:pt x="816396" y="260767"/>
                  </a:lnTo>
                  <a:lnTo>
                    <a:pt x="801154" y="220914"/>
                  </a:lnTo>
                  <a:lnTo>
                    <a:pt x="780488" y="183317"/>
                  </a:lnTo>
                  <a:lnTo>
                    <a:pt x="754787" y="148301"/>
                  </a:lnTo>
                  <a:lnTo>
                    <a:pt x="724440" y="116191"/>
                  </a:lnTo>
                  <a:lnTo>
                    <a:pt x="689834" y="87310"/>
                  </a:lnTo>
                  <a:lnTo>
                    <a:pt x="651359" y="61983"/>
                  </a:lnTo>
                  <a:lnTo>
                    <a:pt x="609402" y="40533"/>
                  </a:lnTo>
                  <a:lnTo>
                    <a:pt x="564352" y="23286"/>
                  </a:lnTo>
                  <a:lnTo>
                    <a:pt x="516597" y="10565"/>
                  </a:lnTo>
                  <a:lnTo>
                    <a:pt x="466526" y="2695"/>
                  </a:lnTo>
                  <a:lnTo>
                    <a:pt x="41452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7639" y="5623559"/>
              <a:ext cx="829310" cy="692150"/>
            </a:xfrm>
            <a:custGeom>
              <a:avLst/>
              <a:gdLst/>
              <a:ahLst/>
              <a:cxnLst/>
              <a:rect l="l" t="t" r="r" b="b"/>
              <a:pathLst>
                <a:path w="829310" h="692150">
                  <a:moveTo>
                    <a:pt x="0" y="345947"/>
                  </a:moveTo>
                  <a:lnTo>
                    <a:pt x="3229" y="302553"/>
                  </a:lnTo>
                  <a:lnTo>
                    <a:pt x="12659" y="260767"/>
                  </a:lnTo>
                  <a:lnTo>
                    <a:pt x="27901" y="220914"/>
                  </a:lnTo>
                  <a:lnTo>
                    <a:pt x="48567" y="183317"/>
                  </a:lnTo>
                  <a:lnTo>
                    <a:pt x="74268" y="148301"/>
                  </a:lnTo>
                  <a:lnTo>
                    <a:pt x="104615" y="116191"/>
                  </a:lnTo>
                  <a:lnTo>
                    <a:pt x="139221" y="87310"/>
                  </a:lnTo>
                  <a:lnTo>
                    <a:pt x="177696" y="61983"/>
                  </a:lnTo>
                  <a:lnTo>
                    <a:pt x="219653" y="40533"/>
                  </a:lnTo>
                  <a:lnTo>
                    <a:pt x="264703" y="23286"/>
                  </a:lnTo>
                  <a:lnTo>
                    <a:pt x="312458" y="10565"/>
                  </a:lnTo>
                  <a:lnTo>
                    <a:pt x="362529" y="2695"/>
                  </a:lnTo>
                  <a:lnTo>
                    <a:pt x="414528" y="0"/>
                  </a:lnTo>
                  <a:lnTo>
                    <a:pt x="466526" y="2695"/>
                  </a:lnTo>
                  <a:lnTo>
                    <a:pt x="516597" y="10565"/>
                  </a:lnTo>
                  <a:lnTo>
                    <a:pt x="564352" y="23286"/>
                  </a:lnTo>
                  <a:lnTo>
                    <a:pt x="609402" y="40533"/>
                  </a:lnTo>
                  <a:lnTo>
                    <a:pt x="651359" y="61983"/>
                  </a:lnTo>
                  <a:lnTo>
                    <a:pt x="689834" y="87310"/>
                  </a:lnTo>
                  <a:lnTo>
                    <a:pt x="724440" y="116191"/>
                  </a:lnTo>
                  <a:lnTo>
                    <a:pt x="754787" y="148301"/>
                  </a:lnTo>
                  <a:lnTo>
                    <a:pt x="780488" y="183317"/>
                  </a:lnTo>
                  <a:lnTo>
                    <a:pt x="801154" y="220914"/>
                  </a:lnTo>
                  <a:lnTo>
                    <a:pt x="816396" y="260767"/>
                  </a:lnTo>
                  <a:lnTo>
                    <a:pt x="825826" y="302553"/>
                  </a:lnTo>
                  <a:lnTo>
                    <a:pt x="829056" y="345947"/>
                  </a:lnTo>
                  <a:lnTo>
                    <a:pt x="825826" y="389342"/>
                  </a:lnTo>
                  <a:lnTo>
                    <a:pt x="816396" y="431128"/>
                  </a:lnTo>
                  <a:lnTo>
                    <a:pt x="801154" y="470981"/>
                  </a:lnTo>
                  <a:lnTo>
                    <a:pt x="780488" y="508578"/>
                  </a:lnTo>
                  <a:lnTo>
                    <a:pt x="754787" y="543594"/>
                  </a:lnTo>
                  <a:lnTo>
                    <a:pt x="724440" y="575704"/>
                  </a:lnTo>
                  <a:lnTo>
                    <a:pt x="689834" y="604585"/>
                  </a:lnTo>
                  <a:lnTo>
                    <a:pt x="651359" y="629912"/>
                  </a:lnTo>
                  <a:lnTo>
                    <a:pt x="609402" y="651362"/>
                  </a:lnTo>
                  <a:lnTo>
                    <a:pt x="564352" y="668609"/>
                  </a:lnTo>
                  <a:lnTo>
                    <a:pt x="516597" y="681330"/>
                  </a:lnTo>
                  <a:lnTo>
                    <a:pt x="466526" y="689200"/>
                  </a:lnTo>
                  <a:lnTo>
                    <a:pt x="414528" y="691895"/>
                  </a:lnTo>
                  <a:lnTo>
                    <a:pt x="362529" y="689200"/>
                  </a:lnTo>
                  <a:lnTo>
                    <a:pt x="312458" y="681330"/>
                  </a:lnTo>
                  <a:lnTo>
                    <a:pt x="264703" y="668609"/>
                  </a:lnTo>
                  <a:lnTo>
                    <a:pt x="219653" y="651362"/>
                  </a:lnTo>
                  <a:lnTo>
                    <a:pt x="177696" y="629912"/>
                  </a:lnTo>
                  <a:lnTo>
                    <a:pt x="139221" y="604585"/>
                  </a:lnTo>
                  <a:lnTo>
                    <a:pt x="104615" y="575704"/>
                  </a:lnTo>
                  <a:lnTo>
                    <a:pt x="74268" y="543594"/>
                  </a:lnTo>
                  <a:lnTo>
                    <a:pt x="48567" y="508578"/>
                  </a:lnTo>
                  <a:lnTo>
                    <a:pt x="27901" y="470981"/>
                  </a:lnTo>
                  <a:lnTo>
                    <a:pt x="12659" y="431128"/>
                  </a:lnTo>
                  <a:lnTo>
                    <a:pt x="3229" y="389342"/>
                  </a:lnTo>
                  <a:lnTo>
                    <a:pt x="0" y="34594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951" y="5754623"/>
              <a:ext cx="421982" cy="513359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2034337" y="580745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520697" y="5964682"/>
            <a:ext cx="1136015" cy="488950"/>
          </a:xfrm>
          <a:custGeom>
            <a:avLst/>
            <a:gdLst/>
            <a:ahLst/>
            <a:cxnLst/>
            <a:rect l="l" t="t" r="r" b="b"/>
            <a:pathLst>
              <a:path w="1136014" h="488950">
                <a:moveTo>
                  <a:pt x="1059815" y="412356"/>
                </a:moveTo>
                <a:lnTo>
                  <a:pt x="1059815" y="488556"/>
                </a:lnTo>
                <a:lnTo>
                  <a:pt x="1123315" y="456806"/>
                </a:lnTo>
                <a:lnTo>
                  <a:pt x="1072515" y="456806"/>
                </a:lnTo>
                <a:lnTo>
                  <a:pt x="1072515" y="444106"/>
                </a:lnTo>
                <a:lnTo>
                  <a:pt x="1123315" y="444106"/>
                </a:lnTo>
                <a:lnTo>
                  <a:pt x="1059815" y="412356"/>
                </a:lnTo>
                <a:close/>
              </a:path>
              <a:path w="1136014" h="488950">
                <a:moveTo>
                  <a:pt x="561720" y="6350"/>
                </a:moveTo>
                <a:lnTo>
                  <a:pt x="561720" y="456806"/>
                </a:lnTo>
                <a:lnTo>
                  <a:pt x="1059815" y="456806"/>
                </a:lnTo>
                <a:lnTo>
                  <a:pt x="1059815" y="450456"/>
                </a:lnTo>
                <a:lnTo>
                  <a:pt x="574420" y="450456"/>
                </a:lnTo>
                <a:lnTo>
                  <a:pt x="568070" y="444106"/>
                </a:lnTo>
                <a:lnTo>
                  <a:pt x="574420" y="444106"/>
                </a:lnTo>
                <a:lnTo>
                  <a:pt x="574420" y="12700"/>
                </a:lnTo>
                <a:lnTo>
                  <a:pt x="568070" y="12700"/>
                </a:lnTo>
                <a:lnTo>
                  <a:pt x="561720" y="6350"/>
                </a:lnTo>
                <a:close/>
              </a:path>
              <a:path w="1136014" h="488950">
                <a:moveTo>
                  <a:pt x="1123315" y="444106"/>
                </a:moveTo>
                <a:lnTo>
                  <a:pt x="1072515" y="444106"/>
                </a:lnTo>
                <a:lnTo>
                  <a:pt x="1072515" y="456806"/>
                </a:lnTo>
                <a:lnTo>
                  <a:pt x="1123315" y="456806"/>
                </a:lnTo>
                <a:lnTo>
                  <a:pt x="1136015" y="450456"/>
                </a:lnTo>
                <a:lnTo>
                  <a:pt x="1123315" y="444106"/>
                </a:lnTo>
                <a:close/>
              </a:path>
              <a:path w="1136014" h="488950">
                <a:moveTo>
                  <a:pt x="574420" y="444106"/>
                </a:moveTo>
                <a:lnTo>
                  <a:pt x="568070" y="444106"/>
                </a:lnTo>
                <a:lnTo>
                  <a:pt x="574420" y="450456"/>
                </a:lnTo>
                <a:lnTo>
                  <a:pt x="574420" y="444106"/>
                </a:lnTo>
                <a:close/>
              </a:path>
              <a:path w="1136014" h="488950">
                <a:moveTo>
                  <a:pt x="1059815" y="444106"/>
                </a:moveTo>
                <a:lnTo>
                  <a:pt x="574420" y="444106"/>
                </a:lnTo>
                <a:lnTo>
                  <a:pt x="574420" y="450456"/>
                </a:lnTo>
                <a:lnTo>
                  <a:pt x="1059815" y="450456"/>
                </a:lnTo>
                <a:lnTo>
                  <a:pt x="1059815" y="444106"/>
                </a:lnTo>
                <a:close/>
              </a:path>
              <a:path w="1136014" h="488950">
                <a:moveTo>
                  <a:pt x="574420" y="0"/>
                </a:moveTo>
                <a:lnTo>
                  <a:pt x="0" y="0"/>
                </a:lnTo>
                <a:lnTo>
                  <a:pt x="0" y="12700"/>
                </a:lnTo>
                <a:lnTo>
                  <a:pt x="561720" y="12700"/>
                </a:lnTo>
                <a:lnTo>
                  <a:pt x="561720" y="6350"/>
                </a:lnTo>
                <a:lnTo>
                  <a:pt x="574420" y="6350"/>
                </a:lnTo>
                <a:lnTo>
                  <a:pt x="574420" y="0"/>
                </a:lnTo>
                <a:close/>
              </a:path>
              <a:path w="1136014" h="488950">
                <a:moveTo>
                  <a:pt x="574420" y="6350"/>
                </a:moveTo>
                <a:lnTo>
                  <a:pt x="561720" y="6350"/>
                </a:lnTo>
                <a:lnTo>
                  <a:pt x="568070" y="12700"/>
                </a:lnTo>
                <a:lnTo>
                  <a:pt x="574420" y="12700"/>
                </a:lnTo>
                <a:lnTo>
                  <a:pt x="574420" y="63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8403F9-7B1D-431E-B2FC-88F54131B63F}"/>
              </a:ext>
            </a:extLst>
          </p:cNvPr>
          <p:cNvSpPr/>
          <p:nvPr/>
        </p:nvSpPr>
        <p:spPr>
          <a:xfrm>
            <a:off x="533400" y="1295400"/>
            <a:ext cx="83058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>
              <a:spcBef>
                <a:spcPts val="1205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Составная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деятельность</a:t>
            </a:r>
          </a:p>
          <a:p>
            <a:pPr marL="138430" marR="97155" algn="just">
              <a:spcBef>
                <a:spcPts val="590"/>
              </a:spcBef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Bef>
                <a:spcPts val="590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Деятельность, которая состоит из нескольких более простых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действий, может быть представлена на диаграмме активности в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виде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составной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structured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activity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),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которая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представлена специальной пиктограммой в нижнем правом углу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символа деятельности. Этот символ означает, что подробное содержание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данной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вынесено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вложенную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диаграмму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активности.</a:t>
            </a:r>
          </a:p>
          <a:p>
            <a:pPr marL="138430" marR="97155" algn="just">
              <a:spcBef>
                <a:spcPts val="5"/>
              </a:spcBef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Bef>
                <a:spcPts val="5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Иначе говоря, сложная деятельность на диаграммах активности может быть разложена на более мелкие составляющие. Одна-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 следует помнить, что виды деятельности на одной диаграмме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должны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относиться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одному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уровню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детализации.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Сохранить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уровень детализации можно, если описать составляющие сложного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действия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отдельной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диаграмме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активности.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01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06AB41-B809-4A66-9732-7AE1C334C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5380832" cy="41338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D42A13E-289C-4EE7-8D39-5861E16C3854}"/>
              </a:ext>
            </a:extLst>
          </p:cNvPr>
          <p:cNvSpPr/>
          <p:nvPr/>
        </p:nvSpPr>
        <p:spPr>
          <a:xfrm>
            <a:off x="76200" y="4558784"/>
            <a:ext cx="5380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Графическое</a:t>
            </a:r>
            <a:r>
              <a:rPr lang="ru-RU" i="1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изображение</a:t>
            </a:r>
            <a:r>
              <a:rPr lang="ru-RU" i="1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составной</a:t>
            </a:r>
            <a:r>
              <a:rPr lang="ru-RU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C23C8B3-EF68-4F9A-9D29-2B912360F6C7}"/>
              </a:ext>
            </a:extLst>
          </p:cNvPr>
          <p:cNvSpPr/>
          <p:nvPr/>
        </p:nvSpPr>
        <p:spPr>
          <a:xfrm>
            <a:off x="5257800" y="608120"/>
            <a:ext cx="41910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качестве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примера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изображения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составной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рассмотрим диаграмму активности для брокерской системы обработки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заказов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покупку акций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Сетевая брокерская система начинает работу с проверки поручения. Затем поручение реализуется на фондовой бирже. Если выполнение поручения происходит успешно, система выполняет три действия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одновременно: отправляет клиенту подтверждение, обновляет портфель</a:t>
            </a:r>
            <a:r>
              <a:rPr lang="ru-RU" sz="1600" spc="1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ценных</a:t>
            </a:r>
            <a:r>
              <a:rPr lang="ru-RU" sz="1600" spc="1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бумаг</a:t>
            </a:r>
            <a:r>
              <a:rPr lang="ru-RU" sz="1600" spc="1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600" spc="1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учетом</a:t>
            </a:r>
            <a:r>
              <a:rPr lang="ru-RU" sz="1600" spc="1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результатов</a:t>
            </a:r>
            <a:r>
              <a:rPr lang="ru-RU" sz="1600" spc="1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сделки</a:t>
            </a:r>
            <a:r>
              <a:rPr lang="ru-RU" sz="1600" spc="1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600" spc="13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заканчивает сделку со второй стороной, снимая средства со счета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клиента и перечисляя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наличные или ценные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бумаги. Когда</a:t>
            </a:r>
            <a:r>
              <a:rPr lang="ru-RU" sz="1600" spc="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все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три параллельных потока завершаются, система закрывает заказ.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 же выполнение поручения оказывается неудачным, система отправляет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сообщение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этом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клиенту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закрывает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поручение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7519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9DBD98-5E8B-48B8-81F7-58705B98A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09600"/>
            <a:ext cx="6800850" cy="41052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7EC333-87FE-4693-ADE7-49DD639B73B0}"/>
              </a:ext>
            </a:extLst>
          </p:cNvPr>
          <p:cNvSpPr/>
          <p:nvPr/>
        </p:nvSpPr>
        <p:spPr>
          <a:xfrm>
            <a:off x="1752600" y="48006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Вложенная диаграмма деятельности</a:t>
            </a:r>
            <a:r>
              <a:rPr lang="ru-RU" i="1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ru-RU" i="1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действия</a:t>
            </a:r>
            <a:r>
              <a:rPr lang="ru-RU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Execute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order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» (Исполнение поручения)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7652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660EDB-DF53-41E7-B3DC-5EF21EF7C348}"/>
              </a:ext>
            </a:extLst>
          </p:cNvPr>
          <p:cNvPicPr/>
          <p:nvPr/>
        </p:nvPicPr>
        <p:blipFill rotWithShape="1">
          <a:blip r:embed="rId2"/>
          <a:srcRect r="6205"/>
          <a:stretch/>
        </p:blipFill>
        <p:spPr bwMode="auto">
          <a:xfrm>
            <a:off x="2590800" y="114300"/>
            <a:ext cx="4930775" cy="662940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0980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21FB8CC-A2E2-40BD-B1D9-6CA4E44139EF}"/>
              </a:ext>
            </a:extLst>
          </p:cNvPr>
          <p:cNvSpPr/>
          <p:nvPr/>
        </p:nvSpPr>
        <p:spPr>
          <a:xfrm>
            <a:off x="533400" y="914400"/>
            <a:ext cx="8610600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>
              <a:spcBef>
                <a:spcPts val="1200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Разбиение</a:t>
            </a:r>
            <a:r>
              <a:rPr lang="ru-RU" sz="1600" b="1" spc="-4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деятельности</a:t>
            </a:r>
          </a:p>
          <a:p>
            <a:pPr marL="138430" marR="93980" algn="just">
              <a:spcBef>
                <a:spcPts val="600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600" spc="-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моделях</a:t>
            </a:r>
            <a:r>
              <a:rPr lang="ru-RU" sz="1600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z="1600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часто</a:t>
            </a:r>
            <a:r>
              <a:rPr lang="ru-RU" sz="1600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бывает</a:t>
            </a:r>
            <a:r>
              <a:rPr lang="ru-RU" sz="1600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удобно</a:t>
            </a:r>
            <a:r>
              <a:rPr lang="ru-RU" sz="1600" spc="-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представить,</a:t>
            </a:r>
            <a:r>
              <a:rPr lang="ru-RU" sz="1600" spc="-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какое</a:t>
            </a:r>
            <a:r>
              <a:rPr lang="ru-RU" sz="1600" spc="-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именно</a:t>
            </a:r>
            <a:r>
              <a:rPr lang="ru-RU" sz="1600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организационное</a:t>
            </a:r>
            <a:r>
              <a:rPr lang="ru-RU" sz="1600" spc="-4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подразделение</a:t>
            </a:r>
            <a:r>
              <a:rPr lang="ru-RU" sz="1600" spc="-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или</a:t>
            </a:r>
            <a:r>
              <a:rPr lang="ru-RU" sz="1600" spc="-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экземпляр</a:t>
            </a:r>
            <a:r>
              <a:rPr lang="ru-RU" sz="1600" spc="-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класса</a:t>
            </a:r>
            <a:r>
              <a:rPr lang="ru-RU" sz="1600" spc="-3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отвечает за ту или иную деятельность. Такой вариант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представле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2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ния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называется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разбиением</a:t>
            </a:r>
            <a:r>
              <a:rPr lang="ru-RU" sz="1600" i="1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endParaRPr lang="ru-RU" sz="16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Разбиение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 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activity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partition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элемент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предназначенный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группировки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действий,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относятся к одной деятельности и имеют некоторую общую характеристику.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8425" algn="just"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8425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Графическое обозначение разбиения деятельности получило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название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«плавательные дорожки» (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swimlanes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ru-RU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3980" algn="just"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3980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Помещение деятельности внутрь плавательной дорожки означает, что она выполняется экземпляром того класса, которому со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ответствует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данное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разбиение.</a:t>
            </a:r>
            <a:r>
              <a:rPr lang="ru-RU" sz="1600" spc="-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Названия</a:t>
            </a:r>
            <a:r>
              <a:rPr lang="ru-RU" sz="1600" spc="-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подразделения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или</a:t>
            </a:r>
            <a:r>
              <a:rPr lang="ru-RU" sz="1600" spc="-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экзем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пляра</a:t>
            </a:r>
            <a:r>
              <a:rPr lang="ru-RU" sz="1600" spc="-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класса</a:t>
            </a:r>
            <a:r>
              <a:rPr lang="ru-RU" sz="1600" spc="-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явно</a:t>
            </a:r>
            <a:r>
              <a:rPr lang="ru-RU" sz="1600" spc="-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указываются</a:t>
            </a:r>
            <a:r>
              <a:rPr lang="ru-RU" sz="1600" spc="-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600" spc="-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верхней</a:t>
            </a:r>
            <a:r>
              <a:rPr lang="ru-RU" sz="1600" spc="-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части</a:t>
            </a:r>
            <a:r>
              <a:rPr lang="ru-RU" sz="1600" spc="-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разбиения</a:t>
            </a:r>
            <a:r>
              <a:rPr lang="ru-RU" sz="1600" spc="-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деятельности. Пересекать линию, разделяющую дорожки, могут только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дуги</a:t>
            </a:r>
            <a:r>
              <a:rPr lang="ru-RU" sz="1600" spc="-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деятельности,</a:t>
            </a:r>
            <a:r>
              <a:rPr lang="ru-RU" sz="1600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которые</a:t>
            </a:r>
            <a:r>
              <a:rPr lang="ru-RU" sz="1600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600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этом</a:t>
            </a:r>
            <a:r>
              <a:rPr lang="ru-RU" sz="1600" spc="-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случае</a:t>
            </a:r>
            <a:r>
              <a:rPr lang="ru-RU" sz="1600" spc="-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обозначают</a:t>
            </a:r>
            <a:r>
              <a:rPr lang="ru-RU" sz="1600" spc="-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переход</a:t>
            </a:r>
            <a:r>
              <a:rPr lang="ru-RU" sz="1600" spc="-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потока управления от одного элемента системы к другому. Порядок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следования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дорожек</a:t>
            </a:r>
            <a:r>
              <a:rPr lang="ru-RU" sz="1600" spc="-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z="1600" spc="-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несет</a:t>
            </a:r>
            <a:r>
              <a:rPr lang="ru-RU" sz="1600" spc="-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никакой</a:t>
            </a:r>
            <a:r>
              <a:rPr lang="ru-RU" sz="1600" spc="-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семантической</a:t>
            </a:r>
            <a:r>
              <a:rPr lang="ru-RU" sz="1600" spc="-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информации</a:t>
            </a:r>
            <a:r>
              <a:rPr lang="ru-RU" sz="1600" spc="-3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600" spc="-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выбирается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z="1600" spc="-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соображений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удобства</a:t>
            </a:r>
            <a:r>
              <a:rPr lang="ru-RU" sz="1600" spc="-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визуализации.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021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9D414-D203-479D-944C-DED78836F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237"/>
            <a:ext cx="6524625" cy="61150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1A16A69-4294-4147-8B7C-C4468346C61C}"/>
              </a:ext>
            </a:extLst>
          </p:cNvPr>
          <p:cNvSpPr/>
          <p:nvPr/>
        </p:nvSpPr>
        <p:spPr>
          <a:xfrm>
            <a:off x="1716627" y="61567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24660" marR="1397635" indent="-282575" algn="ctr">
              <a:spcBef>
                <a:spcPts val="435"/>
              </a:spcBef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деятельности </a:t>
            </a:r>
            <a:r>
              <a:rPr lang="ru-RU" i="1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лавательными</a:t>
            </a:r>
            <a:r>
              <a:rPr lang="ru-RU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дорожками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66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F9CC32-4401-417A-ADA0-A790B4D27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2400"/>
            <a:ext cx="7239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25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709CDF-56E8-4094-B8D5-732CC24C8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614362"/>
            <a:ext cx="6096000" cy="59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627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5DB804-1DAC-4D24-A45A-E1B08E311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2400"/>
            <a:ext cx="5717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488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C8DFCD-6457-44A3-8F68-CF33DD8F5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8686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1205374"/>
            <a:ext cx="5517750" cy="53116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38600" y="685800"/>
            <a:ext cx="3201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Построение</a:t>
            </a:r>
            <a:r>
              <a:rPr b="1" spc="70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Times New Roman"/>
                <a:cs typeface="Times New Roman"/>
              </a:rPr>
              <a:t>модели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системы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638" y="2362200"/>
            <a:ext cx="3108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i="1" dirty="0">
                <a:latin typeface="Times New Roman"/>
                <a:cs typeface="Times New Roman"/>
              </a:rPr>
              <a:t>Жизненный</a:t>
            </a:r>
            <a:r>
              <a:rPr b="1" i="1" spc="-65" dirty="0">
                <a:latin typeface="Times New Roman"/>
                <a:cs typeface="Times New Roman"/>
              </a:rPr>
              <a:t> </a:t>
            </a:r>
            <a:r>
              <a:rPr b="1" i="1" spc="10" dirty="0">
                <a:latin typeface="Times New Roman"/>
                <a:cs typeface="Times New Roman"/>
              </a:rPr>
              <a:t>цикл</a:t>
            </a:r>
            <a:r>
              <a:rPr b="1" i="1" spc="-40" dirty="0">
                <a:latin typeface="Times New Roman"/>
                <a:cs typeface="Times New Roman"/>
              </a:rPr>
              <a:t> </a:t>
            </a:r>
            <a:r>
              <a:rPr b="1" i="1" spc="-10" dirty="0">
                <a:latin typeface="Times New Roman"/>
                <a:cs typeface="Times New Roman"/>
              </a:rPr>
              <a:t>приложения</a:t>
            </a: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179780-21E8-4496-A974-422AE366B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600"/>
            <a:ext cx="58293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892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2912F5-57B2-4289-8490-A9E1DD8AE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80867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77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5C1AAB-4194-4427-9031-C93B3CE5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46" y="533400"/>
            <a:ext cx="766605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52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E6F10E-4D93-4273-A0AE-277188A01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48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2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871B10-1487-412A-943C-83418F444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89820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9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F46369-AB03-4E68-B113-A0A3A18AA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42"/>
            <a:ext cx="12192000" cy="66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6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C9DC1C-2B48-412F-B3A7-372C3361D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62"/>
            <a:ext cx="8001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3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212</TotalTime>
  <Words>2243</Words>
  <Application>Microsoft Office PowerPoint</Application>
  <PresentationFormat>Широкоэкранный</PresentationFormat>
  <Paragraphs>131</Paragraphs>
  <Slides>76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84" baseType="lpstr">
      <vt:lpstr>Arial</vt:lpstr>
      <vt:lpstr>Calibri</vt:lpstr>
      <vt:lpstr>Calibri Light</vt:lpstr>
      <vt:lpstr>Cambria</vt:lpstr>
      <vt:lpstr>Times New Roman</vt:lpstr>
      <vt:lpstr>Trebuchet MS</vt:lpstr>
      <vt:lpstr>Wingdings 3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Способы использования UML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Документирование этапов разработки с помощью UML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и концептуальное моделирование систем</dc:title>
  <dc:creator>jvk05@mail.ru</dc:creator>
  <cp:lastModifiedBy>User</cp:lastModifiedBy>
  <cp:revision>82</cp:revision>
  <dcterms:created xsi:type="dcterms:W3CDTF">2022-04-07T15:39:12Z</dcterms:created>
  <dcterms:modified xsi:type="dcterms:W3CDTF">2023-04-08T21:03:34Z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2021-04-08T00:00:00Z</vt:filetime>
  </property>
  <property fmtid="{D5CDD505-2E9C-101B-9397-08002B2CF9AE}" pid="3" name="Creator">
    <vt:lpwstr>ABBYY FineReader 14</vt:lpwstr>
  </property>
  <property fmtid="{D5CDD505-2E9C-101B-9397-08002B2CF9AE}" pid="4" name="LastSaved">
    <vt:filetime>2022-04-07T00:00:00Z</vt:filetime>
  </property>
</Properties>
</file>